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4"/>
  </p:notesMasterIdLst>
  <p:sldIdLst>
    <p:sldId id="256" r:id="rId3"/>
    <p:sldId id="257" r:id="rId4"/>
    <p:sldId id="292" r:id="rId5"/>
    <p:sldId id="265" r:id="rId6"/>
    <p:sldId id="259" r:id="rId7"/>
    <p:sldId id="285" r:id="rId8"/>
    <p:sldId id="282" r:id="rId9"/>
    <p:sldId id="280" r:id="rId10"/>
    <p:sldId id="281" r:id="rId11"/>
    <p:sldId id="262" r:id="rId12"/>
    <p:sldId id="270" r:id="rId13"/>
    <p:sldId id="278" r:id="rId14"/>
    <p:sldId id="277" r:id="rId15"/>
    <p:sldId id="271" r:id="rId16"/>
    <p:sldId id="276" r:id="rId17"/>
    <p:sldId id="272" r:id="rId18"/>
    <p:sldId id="287" r:id="rId19"/>
    <p:sldId id="273" r:id="rId20"/>
    <p:sldId id="274" r:id="rId21"/>
    <p:sldId id="266" r:id="rId22"/>
    <p:sldId id="283" r:id="rId23"/>
    <p:sldId id="289" r:id="rId24"/>
    <p:sldId id="290" r:id="rId25"/>
    <p:sldId id="291" r:id="rId26"/>
    <p:sldId id="288" r:id="rId27"/>
    <p:sldId id="263" r:id="rId28"/>
    <p:sldId id="284" r:id="rId29"/>
    <p:sldId id="267" r:id="rId30"/>
    <p:sldId id="275" r:id="rId31"/>
    <p:sldId id="269" r:id="rId32"/>
    <p:sldId id="286" r:id="rId33"/>
  </p:sldIdLst>
  <p:sldSz cx="121935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67"/>
    <p:restoredTop sz="90093" autoAdjust="0"/>
  </p:normalViewPr>
  <p:slideViewPr>
    <p:cSldViewPr snapToGrid="0" snapToObjects="1">
      <p:cViewPr>
        <p:scale>
          <a:sx n="94" d="100"/>
          <a:sy n="94" d="100"/>
        </p:scale>
        <p:origin x="38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8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06280" y="812880"/>
            <a:ext cx="5343480" cy="400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Franklin Gothic Book"/>
              </a:rPr>
              <a:t>Click to move the slide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46920" cy="4809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Click to edit the notes format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dt"/>
          </p:nvPr>
        </p:nvSpPr>
        <p:spPr>
          <a:xfrm>
            <a:off x="4277880" y="0"/>
            <a:ext cx="3279960" cy="533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93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ftr"/>
          </p:nvPr>
        </p:nvSpPr>
        <p:spPr>
          <a:xfrm>
            <a:off x="0" y="10156680"/>
            <a:ext cx="3279600" cy="53352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93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sldNum"/>
          </p:nvPr>
        </p:nvSpPr>
        <p:spPr>
          <a:xfrm>
            <a:off x="4277880" y="10156680"/>
            <a:ext cx="3279960" cy="53352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10:10-10:40, day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71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3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3884760" y="8685360"/>
            <a:ext cx="2971800" cy="458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590BA2C8-8FC5-42B9-A910-0952CA8291A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audience who has used Dative before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3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966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4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2004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5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6336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6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686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7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689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8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9085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9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4097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10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349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11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0747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12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3972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13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2142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14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4594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15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4692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16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1886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17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095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18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58194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19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081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25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2743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any clarification questions before the activity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26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60658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27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7861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30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5623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lnSpc>
                <a:spcPct val="93000"/>
              </a:lnSpc>
            </a:pPr>
            <a:fld id="{A63FBD94-C87F-434A-BBA3-0840A0643FD3}" type="slidenum">
              <a:rPr lang="en-US" sz="1400" b="0" strike="noStrike" spc="-1" smtClean="0">
                <a:solidFill>
                  <a:srgbClr val="000000"/>
                </a:solidFill>
                <a:latin typeface="Times New Roman"/>
              </a:rPr>
              <a:t>31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65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371600" y="1968480"/>
            <a:ext cx="9599760" cy="422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342720" indent="-342720"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959976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371240" y="351000"/>
            <a:ext cx="9053640" cy="5798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342720" indent="-342720"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9064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371600" y="417456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29064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1736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786348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137160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61736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786348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371600" y="1968480"/>
            <a:ext cx="9599760" cy="4222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342720" indent="-342720"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959976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1371240" y="351000"/>
            <a:ext cx="9053640" cy="5798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342720" indent="-342720"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9064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371600" y="4174560"/>
            <a:ext cx="95997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90640" y="196848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137160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90640" y="4174560"/>
            <a:ext cx="468432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37160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1736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7863480" y="196848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137160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61736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7863480" y="4174560"/>
            <a:ext cx="3090960" cy="20142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2000" b="0" strike="noStrike" spc="-1">
              <a:solidFill>
                <a:srgbClr val="984807"/>
              </a:solidFill>
              <a:latin typeface="Franklin Gothic Boo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 hidden="1"/>
          <p:cNvSpPr/>
          <p:nvPr/>
        </p:nvSpPr>
        <p:spPr>
          <a:xfrm>
            <a:off x="477720" y="0"/>
            <a:ext cx="228600" cy="68580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4214880" y="1788840"/>
            <a:ext cx="6059520" cy="2095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Franklin Gothic Book"/>
              </a:rPr>
              <a:t>Click to edit the title text format</a:t>
            </a:r>
          </a:p>
        </p:txBody>
      </p:sp>
      <p:grpSp>
        <p:nvGrpSpPr>
          <p:cNvPr id="2" name="Group 3"/>
          <p:cNvGrpSpPr/>
          <p:nvPr/>
        </p:nvGrpSpPr>
        <p:grpSpPr>
          <a:xfrm>
            <a:off x="752040" y="744480"/>
            <a:ext cx="10673280" cy="5348520"/>
            <a:chOff x="752040" y="744480"/>
            <a:chExt cx="10673280" cy="5348520"/>
          </a:xfrm>
        </p:grpSpPr>
        <p:sp>
          <p:nvSpPr>
            <p:cNvPr id="3" name="CustomShape 4"/>
            <p:cNvSpPr/>
            <p:nvPr/>
          </p:nvSpPr>
          <p:spPr>
            <a:xfrm>
              <a:off x="8151840" y="1685880"/>
              <a:ext cx="3273480" cy="4407120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E36C0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flipH="1" flipV="1">
              <a:off x="751320" y="744480"/>
              <a:ext cx="3273480" cy="4407120"/>
            </a:xfrm>
            <a:custGeom>
              <a:avLst/>
              <a:gdLst/>
              <a:ahLst/>
              <a:cxnLst/>
              <a:rect l="l" t="t" r="r" b="b"/>
              <a:pathLst>
                <a:path w="10004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rgbClr val="98480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" name="Picture 4"/>
          <p:cNvPicPr/>
          <p:nvPr/>
        </p:nvPicPr>
        <p:blipFill>
          <a:blip r:embed="rId14"/>
          <a:stretch/>
        </p:blipFill>
        <p:spPr>
          <a:xfrm>
            <a:off x="1544760" y="1467000"/>
            <a:ext cx="2449440" cy="2454120"/>
          </a:xfrm>
          <a:prstGeom prst="rect">
            <a:avLst/>
          </a:prstGeom>
          <a:ln>
            <a:noFill/>
          </a:ln>
        </p:spPr>
      </p:pic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609480" y="1604880"/>
            <a:ext cx="10971360" cy="3975120"/>
          </a:xfrm>
          <a:prstGeom prst="rect">
            <a:avLst/>
          </a:prstGeom>
        </p:spPr>
        <p:txBody>
          <a:bodyPr lIns="0" tIns="20160" rIns="0" bIns="0">
            <a:normAutofit/>
          </a:bodyPr>
          <a:lstStyle/>
          <a:p>
            <a:pPr marL="342720" indent="-342720">
              <a:spcBef>
                <a:spcPts val="1423"/>
              </a:spcBef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Click to edit the outline text format</a:t>
            </a:r>
          </a:p>
          <a:p>
            <a:pPr marL="342720" lvl="1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–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Second Outline Level</a:t>
            </a:r>
          </a:p>
          <a:p>
            <a:pPr marL="342720" lvl="2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•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Third Outline Level</a:t>
            </a:r>
          </a:p>
          <a:p>
            <a:pPr marL="342720" lvl="3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–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Fourth Outline Level</a:t>
            </a:r>
          </a:p>
          <a:p>
            <a:pPr marL="342720" lvl="4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Fifth Outline Level</a:t>
            </a:r>
          </a:p>
          <a:p>
            <a:pPr marL="342720" lvl="5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Sixth Outline Level</a:t>
            </a:r>
          </a:p>
          <a:p>
            <a:pPr marL="342720" lvl="6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477720" y="0"/>
            <a:ext cx="228600" cy="68580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1371240" y="351000"/>
            <a:ext cx="9053640" cy="12506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Franklin Gothic Book"/>
              </a:rPr>
              <a:t>Click to edit the title text format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1371600" y="1968480"/>
            <a:ext cx="9599760" cy="4222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720" indent="-342720">
              <a:spcBef>
                <a:spcPts val="1423"/>
              </a:spcBef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Click to edit the outline text format</a:t>
            </a:r>
          </a:p>
          <a:p>
            <a:pPr marL="342720" lvl="1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–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Second Outline Level</a:t>
            </a:r>
          </a:p>
          <a:p>
            <a:pPr marL="342720" lvl="2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•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Third Outline Level</a:t>
            </a:r>
          </a:p>
          <a:p>
            <a:pPr marL="342720" lvl="3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–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Fourth Outline Level</a:t>
            </a:r>
          </a:p>
          <a:p>
            <a:pPr marL="342720" lvl="4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Fifth Outline Level</a:t>
            </a:r>
          </a:p>
          <a:p>
            <a:pPr marL="342720" lvl="5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Sixth Outline Level</a:t>
            </a:r>
          </a:p>
          <a:p>
            <a:pPr marL="342720" lvl="6" indent="-342720">
              <a:spcBef>
                <a:spcPts val="1423"/>
              </a:spcBef>
              <a:buClr>
                <a:srgbClr val="000000"/>
              </a:buClr>
              <a:buFont typeface="Times New Roman"/>
              <a:buChar char="»"/>
            </a:pPr>
            <a:r>
              <a:rPr lang="en-US" sz="2000" b="0" strike="noStrike" spc="-1">
                <a:solidFill>
                  <a:srgbClr val="984807"/>
                </a:solidFill>
                <a:latin typeface="Franklin Gothic Book"/>
              </a:rPr>
              <a:t>Seventh Outline Level</a:t>
            </a:r>
          </a:p>
        </p:txBody>
      </p:sp>
      <p:pic>
        <p:nvPicPr>
          <p:cNvPr id="46" name="Picture 45"/>
          <p:cNvPicPr/>
          <p:nvPr/>
        </p:nvPicPr>
        <p:blipFill>
          <a:blip r:embed="rId14"/>
          <a:stretch/>
        </p:blipFill>
        <p:spPr>
          <a:xfrm>
            <a:off x="10555200" y="351000"/>
            <a:ext cx="1249560" cy="125244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linguistics.berkeley.edu/moro/#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linguistics.berkeley.edu/moro/#/" TargetMode="Externa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linguistics.berkeley.edu/moro/#/" TargetMode="Externa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app.dative.ca" TargetMode="Externa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app.dative.ca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e.j.kerr@hum.leidenuniv.nl" TargetMode="External"/><Relationship Id="rId5" Type="http://schemas.openxmlformats.org/officeDocument/2006/relationships/hyperlink" Target="http://www.onlinelinguisticdatabase.org/" TargetMode="External"/><Relationship Id="rId4" Type="http://schemas.openxmlformats.org/officeDocument/2006/relationships/hyperlink" Target="dative.ca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dative.ca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eva.mpg.de/lingua/tools-at-lingboard/material_scope_fieldwork_project.php" TargetMode="External"/><Relationship Id="rId5" Type="http://schemas.openxmlformats.org/officeDocument/2006/relationships/hyperlink" Target="http://www.onlinelinguisticdatabase.org/" TargetMode="External"/><Relationship Id="rId4" Type="http://schemas.openxmlformats.org/officeDocument/2006/relationships/hyperlink" Target="https://encrypted-tbn0.gstatic.com/images?q=tbn:ANd9GcS7cOoRzStBJPBHp7udSxisP5yKqYWQQSAFIwohf7S52RPRYauGCQ&amp;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372100" y="2900955"/>
            <a:ext cx="5591340" cy="98488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r>
              <a:rPr lang="en-US" sz="4000" b="1" spc="-1" dirty="0">
                <a:solidFill>
                  <a:srgbClr val="000000"/>
                </a:solidFill>
                <a:latin typeface="Franklin Gothic Book"/>
              </a:rPr>
              <a:t>Dative database</a:t>
            </a:r>
            <a:endParaRPr lang="en-US" sz="4000" b="1" strike="noStrike" spc="-1" dirty="0">
              <a:solidFill>
                <a:srgbClr val="000000"/>
              </a:solidFill>
              <a:latin typeface="Franklin Gothic Book"/>
            </a:endParaRPr>
          </a:p>
          <a:p>
            <a:r>
              <a:rPr lang="en-US" spc="-1" dirty="0">
                <a:solidFill>
                  <a:srgbClr val="000000"/>
                </a:solidFill>
                <a:latin typeface="Franklin Gothic Book"/>
              </a:rPr>
              <a:t>Elisabeth Kerr</a:t>
            </a:r>
            <a:endParaRPr lang="en-US" sz="1800" b="0" strike="noStrike" spc="-1" dirty="0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5205240" y="3956040"/>
            <a:ext cx="4307040" cy="553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marL="342720" indent="-342720" algn="r"/>
            <a:r>
              <a:rPr lang="en-US" b="0" strike="noStrike" spc="-1" dirty="0" err="1">
                <a:solidFill>
                  <a:srgbClr val="000000"/>
                </a:solidFill>
                <a:latin typeface="Arial"/>
              </a:rPr>
              <a:t>BaSIS</a:t>
            </a:r>
            <a:r>
              <a:rPr lang="en-US" b="0" strike="noStrike" spc="-1" dirty="0">
                <a:solidFill>
                  <a:srgbClr val="000000"/>
                </a:solidFill>
                <a:latin typeface="Arial"/>
              </a:rPr>
              <a:t> brainstorm</a:t>
            </a:r>
          </a:p>
          <a:p>
            <a:pPr marL="342720" indent="-342720" algn="r"/>
            <a:r>
              <a:rPr lang="en-US" spc="-1" dirty="0">
                <a:solidFill>
                  <a:srgbClr val="000000"/>
                </a:solidFill>
                <a:latin typeface="Arial"/>
              </a:rPr>
              <a:t>Leiden University, Fri 8</a:t>
            </a:r>
            <a:r>
              <a:rPr lang="en-US" spc="-1" baseline="30000" dirty="0">
                <a:solidFill>
                  <a:srgbClr val="000000"/>
                </a:solidFill>
                <a:latin typeface="Arial"/>
              </a:rPr>
              <a:t>th</a:t>
            </a:r>
            <a:r>
              <a:rPr lang="en-US" spc="-1" dirty="0">
                <a:solidFill>
                  <a:srgbClr val="000000"/>
                </a:solidFill>
                <a:latin typeface="Arial"/>
              </a:rPr>
              <a:t> Nov 2019</a:t>
            </a:r>
            <a:endParaRPr lang="en-US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Picture 91"/>
          <p:cNvPicPr/>
          <p:nvPr/>
        </p:nvPicPr>
        <p:blipFill>
          <a:blip r:embed="rId3"/>
          <a:stretch/>
        </p:blipFill>
        <p:spPr>
          <a:xfrm>
            <a:off x="3451320" y="5688000"/>
            <a:ext cx="1525320" cy="849240"/>
          </a:xfrm>
          <a:prstGeom prst="rect">
            <a:avLst/>
          </a:prstGeom>
          <a:ln>
            <a:noFill/>
          </a:ln>
        </p:spPr>
      </p:pic>
      <p:pic>
        <p:nvPicPr>
          <p:cNvPr id="93" name="Picture 92"/>
          <p:cNvPicPr/>
          <p:nvPr/>
        </p:nvPicPr>
        <p:blipFill>
          <a:blip r:embed="rId4"/>
          <a:stretch/>
        </p:blipFill>
        <p:spPr>
          <a:xfrm>
            <a:off x="763560" y="5649840"/>
            <a:ext cx="2173320" cy="93348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69FBBC-3DB1-394A-B85D-66EE9FA2F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74" y="2915531"/>
            <a:ext cx="1529172" cy="955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371240" y="895194"/>
            <a:ext cx="9055080" cy="707886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/>
          <a:p>
            <a:r>
              <a:rPr lang="en-US" sz="4000" b="1" strike="noStrike" spc="-1" dirty="0">
                <a:solidFill>
                  <a:srgbClr val="000000"/>
                </a:solidFill>
                <a:latin typeface="Franklin Gothic Book"/>
              </a:rPr>
              <a:t>Dative database: Outline</a:t>
            </a:r>
          </a:p>
        </p:txBody>
      </p:sp>
      <p:sp>
        <p:nvSpPr>
          <p:cNvPr id="95" name="CustomShape 2"/>
          <p:cNvSpPr/>
          <p:nvPr/>
        </p:nvSpPr>
        <p:spPr>
          <a:xfrm>
            <a:off x="1371600" y="1968480"/>
            <a:ext cx="9601200" cy="4224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92B507-CBB3-F94E-9B42-AF6E120702CC}"/>
              </a:ext>
            </a:extLst>
          </p:cNvPr>
          <p:cNvSpPr txBox="1"/>
          <p:nvPr/>
        </p:nvSpPr>
        <p:spPr>
          <a:xfrm>
            <a:off x="6172200" y="2527302"/>
            <a:ext cx="53476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ranklin Gothic Book" panose="020B0503020102020204" pitchFamily="34" charset="0"/>
              </a:rPr>
              <a:t>1. What is Dative?</a:t>
            </a:r>
          </a:p>
          <a:p>
            <a:pPr marL="285750" indent="-285750">
              <a:buFontTx/>
              <a:buChar char="-"/>
            </a:pPr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</a:rPr>
              <a:t>2. Dative and </a:t>
            </a:r>
            <a:r>
              <a:rPr lang="en-US" sz="2800" dirty="0" err="1">
                <a:latin typeface="Franklin Gothic Book" panose="020B0503020102020204" pitchFamily="34" charset="0"/>
              </a:rPr>
              <a:t>BaSIS</a:t>
            </a:r>
            <a:endParaRPr lang="en-US" sz="2800" dirty="0">
              <a:latin typeface="Franklin Gothic Book" panose="020B0503020102020204" pitchFamily="34" charset="0"/>
            </a:endParaRPr>
          </a:p>
          <a:p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</a:rPr>
              <a:t>3. Hands-on activity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7CAF3-FD48-D347-8E2D-D601D18C7C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8" r="22503"/>
          <a:stretch/>
        </p:blipFill>
        <p:spPr>
          <a:xfrm>
            <a:off x="2839893" y="2596574"/>
            <a:ext cx="1864014" cy="173188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D08B39-996B-364C-9A79-4E58AA8C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94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900496"/>
            <a:ext cx="9599760" cy="84023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Franklin Gothic Book" panose="020B0503020102020204" pitchFamily="34" charset="0"/>
              </a:rPr>
              <a:t>1. What is Dative?</a:t>
            </a:r>
            <a:endParaRPr lang="en-US" sz="8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3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1.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36851" y="2406365"/>
            <a:ext cx="5508919" cy="319472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Newly-developed software for linguistic fieldwork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Supports collaboration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A GUI to the OLD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Free, open-source,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AB337-C1CF-C14E-8178-D1ED2E3D6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770" y="2221405"/>
            <a:ext cx="4979048" cy="3952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7BC75B-D3F5-5945-831A-6010971FFF5A}"/>
              </a:ext>
            </a:extLst>
          </p:cNvPr>
          <p:cNvSpPr txBox="1"/>
          <p:nvPr/>
        </p:nvSpPr>
        <p:spPr>
          <a:xfrm>
            <a:off x="8535720" y="6173845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/>
              <a:t>Screenshot of forms in Dative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B727D8-B450-8545-A301-420A9428E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794" y="4197625"/>
            <a:ext cx="74868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1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1. Dative vs </a:t>
            </a:r>
            <a:r>
              <a:rPr lang="en-US" dirty="0" err="1">
                <a:latin typeface="Franklin Gothic Book" panose="020B0503020102020204" pitchFamily="34" charset="0"/>
              </a:rPr>
              <a:t>FLEx</a:t>
            </a:r>
            <a:r>
              <a:rPr lang="en-US" dirty="0">
                <a:latin typeface="Franklin Gothic Book" panose="020B0503020102020204" pitchFamily="34" charset="0"/>
              </a:rPr>
              <a:t>/ELAN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378200" y="2053836"/>
            <a:ext cx="7797800" cy="358251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Supports collaboration, online functionality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Manufactured open-source, free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Not time-aligned (but can upload files)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Allows complex search functions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User has control over set-up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085D5E-DD6C-6344-BC68-D88E26594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377" y="878489"/>
            <a:ext cx="717150" cy="717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65AB8E-CE6E-D74F-83DF-E240CCB66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88" y="2748451"/>
            <a:ext cx="2664622" cy="166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EF29FE-8D2B-5B45-9C89-72DA5DC33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4972" r="11178" b="222"/>
          <a:stretch/>
        </p:blipFill>
        <p:spPr>
          <a:xfrm>
            <a:off x="1224542" y="2149034"/>
            <a:ext cx="4872252" cy="35931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1. Key functionality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640960" y="2375572"/>
            <a:ext cx="4714434" cy="3582519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Forms</a:t>
            </a: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Transcribed utterances</a:t>
            </a:r>
          </a:p>
          <a:p>
            <a:pPr marL="0" indent="0">
              <a:buNone/>
            </a:pPr>
            <a:endParaRPr lang="en-US" sz="2800" b="1" dirty="0">
              <a:latin typeface="Franklin Gothic Book" panose="020B0503020102020204" pitchFamily="34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  <a:sym typeface="Wingdings" pitchFamily="2" charset="2"/>
              </a:rPr>
              <a:t>Collections</a:t>
            </a: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Collected set of forms,</a:t>
            </a: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e.g. 	the pear story,</a:t>
            </a:r>
            <a:b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</a:br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	the QUIS map task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8" name="Picture 2" descr="page46image31931632">
            <a:extLst>
              <a:ext uri="{FF2B5EF4-FFF2-40B4-BE49-F238E27FC236}">
                <a16:creationId xmlns:a16="http://schemas.microsoft.com/office/drawing/2014/main" id="{381A7799-F9D2-5149-B6D8-01C2A1AC3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078" y="4376158"/>
            <a:ext cx="2712860" cy="19133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8C0A14-FF54-E34A-865B-0459602A4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004" y="1250774"/>
            <a:ext cx="6086992" cy="359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22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1. Files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36851" y="2794164"/>
            <a:ext cx="7070549" cy="280692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Audio/video files can be linked to forms</a:t>
            </a:r>
          </a:p>
          <a:p>
            <a:endParaRPr lang="en-US" sz="2800" dirty="0">
              <a:latin typeface="Franklin Gothic Book" panose="020B0503020102020204" pitchFamily="34" charset="0"/>
              <a:sym typeface="Wingdings" pitchFamily="2" charset="2"/>
            </a:endParaRPr>
          </a:p>
          <a:p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Can also link images to forms</a:t>
            </a:r>
            <a:b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</a:br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e.g. for picture stimuli</a:t>
            </a:r>
          </a:p>
          <a:p>
            <a:endParaRPr lang="en-US" sz="2800" dirty="0">
              <a:latin typeface="Franklin Gothic Book" panose="020B0503020102020204" pitchFamily="34" charset="0"/>
              <a:sym typeface="Wingdings" pitchFamily="2" charset="2"/>
            </a:endParaRPr>
          </a:p>
          <a:p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Files stored on server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F7FD91-0816-B44C-9740-327C03DCC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0" y="2501900"/>
            <a:ext cx="3700832" cy="2463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3DCAB2-ED88-6745-A2ED-6F88AB71F1F0}"/>
              </a:ext>
            </a:extLst>
          </p:cNvPr>
          <p:cNvSpPr txBox="1"/>
          <p:nvPr/>
        </p:nvSpPr>
        <p:spPr>
          <a:xfrm>
            <a:off x="8845971" y="4936583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/>
              <a:t>Example picture stimulus</a:t>
            </a:r>
            <a:br>
              <a:rPr lang="en-US" i="1" dirty="0"/>
            </a:br>
            <a:r>
              <a:rPr lang="en-US" i="1" dirty="0"/>
              <a:t>(Scope image 002)</a:t>
            </a:r>
          </a:p>
        </p:txBody>
      </p:sp>
    </p:spTree>
    <p:extLst>
      <p:ext uri="{BB962C8B-B14F-4D97-AF65-F5344CB8AC3E}">
        <p14:creationId xmlns:p14="http://schemas.microsoft.com/office/powerpoint/2010/main" val="2044534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1. Dative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36851" y="2794164"/>
            <a:ext cx="7070549" cy="280692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Audio/video files can be linked to forms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But not time-aligned (unlike ELAN)</a:t>
            </a:r>
          </a:p>
          <a:p>
            <a:pPr marL="457200" indent="-457200">
              <a:buFont typeface="Wingdings" pitchFamily="2" charset="2"/>
              <a:buChar char="à"/>
            </a:pPr>
            <a:endParaRPr lang="en-US" sz="2800" dirty="0">
              <a:latin typeface="Franklin Gothic Book" panose="020B0503020102020204" pitchFamily="34" charset="0"/>
              <a:sym typeface="Wingdings" pitchFamily="2" charset="2"/>
            </a:endParaRPr>
          </a:p>
          <a:p>
            <a:r>
              <a:rPr lang="en-US" sz="2800" dirty="0">
                <a:latin typeface="Franklin Gothic Book" panose="020B0503020102020204" pitchFamily="34" charset="0"/>
                <a:sym typeface="Wingdings" pitchFamily="2" charset="2"/>
              </a:rPr>
              <a:t>Can also link images to forms for picture stimuli</a:t>
            </a:r>
          </a:p>
          <a:p>
            <a:endParaRPr lang="en-US" sz="2800" dirty="0">
              <a:latin typeface="Franklin Gothic Book" panose="020B0503020102020204" pitchFamily="34" charset="0"/>
              <a:sym typeface="Wingdings" pitchFamily="2" charset="2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F7FD91-0816-B44C-9740-327C03DCC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0" y="2501900"/>
            <a:ext cx="3700832" cy="2463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3DCAB2-ED88-6745-A2ED-6F88AB71F1F0}"/>
              </a:ext>
            </a:extLst>
          </p:cNvPr>
          <p:cNvSpPr txBox="1"/>
          <p:nvPr/>
        </p:nvSpPr>
        <p:spPr>
          <a:xfrm>
            <a:off x="8845971" y="4936583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/>
              <a:t>Example picture stimulus</a:t>
            </a:r>
            <a:br>
              <a:rPr lang="en-US" i="1" dirty="0"/>
            </a:br>
            <a:r>
              <a:rPr lang="en-US" i="1" dirty="0"/>
              <a:t>(Scope image 002)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75951-4001-1140-92FE-3A4FBC4E2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27" y="0"/>
            <a:ext cx="11599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11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900496"/>
            <a:ext cx="9599760" cy="84023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Franklin Gothic Book" panose="020B0503020102020204" pitchFamily="34" charset="0"/>
              </a:rPr>
              <a:t>2. How </a:t>
            </a:r>
            <a:r>
              <a:rPr lang="en-US" sz="5400" dirty="0" err="1">
                <a:latin typeface="Franklin Gothic Book" panose="020B0503020102020204" pitchFamily="34" charset="0"/>
              </a:rPr>
              <a:t>BaSIS</a:t>
            </a:r>
            <a:r>
              <a:rPr lang="en-US" sz="5400" dirty="0">
                <a:latin typeface="Franklin Gothic Book" panose="020B0503020102020204" pitchFamily="34" charset="0"/>
              </a:rPr>
              <a:t> use Dative</a:t>
            </a:r>
            <a:endParaRPr lang="en-US" sz="8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64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2.1. Set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07329" y="1956546"/>
            <a:ext cx="6968949" cy="353024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1 Dative database for each </a:t>
            </a:r>
            <a:r>
              <a:rPr lang="en-US" sz="2800" dirty="0" err="1">
                <a:latin typeface="Franklin Gothic Book" panose="020B0503020102020204" pitchFamily="34" charset="0"/>
              </a:rPr>
              <a:t>BaSIS</a:t>
            </a:r>
            <a:r>
              <a:rPr lang="en-US" sz="2800" dirty="0">
                <a:latin typeface="Franklin Gothic Book" panose="020B0503020102020204" pitchFamily="34" charset="0"/>
              </a:rPr>
              <a:t> language (connecting to an OLD server)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78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2.1. Set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07329" y="1956546"/>
            <a:ext cx="6968949" cy="353024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1 Dative database for each </a:t>
            </a:r>
            <a:r>
              <a:rPr lang="en-US" sz="2800" dirty="0" err="1">
                <a:latin typeface="Franklin Gothic Book" panose="020B0503020102020204" pitchFamily="34" charset="0"/>
              </a:rPr>
              <a:t>BaSIS</a:t>
            </a:r>
            <a:r>
              <a:rPr lang="en-US" sz="2800" dirty="0">
                <a:latin typeface="Franklin Gothic Book" panose="020B0503020102020204" pitchFamily="34" charset="0"/>
              </a:rPr>
              <a:t> language (connecting to an OLD server)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E4089C7-22CD-ED42-97BD-745EB4373830}"/>
              </a:ext>
            </a:extLst>
          </p:cNvPr>
          <p:cNvSpPr/>
          <p:nvPr/>
        </p:nvSpPr>
        <p:spPr>
          <a:xfrm>
            <a:off x="6211401" y="518110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Tunen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7202CE8-72AF-0648-BE49-23E7544C4D41}"/>
              </a:ext>
            </a:extLst>
          </p:cNvPr>
          <p:cNvSpPr/>
          <p:nvPr/>
        </p:nvSpPr>
        <p:spPr>
          <a:xfrm>
            <a:off x="4416705" y="5181108"/>
            <a:ext cx="1602836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Teke-Kukuya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854853C-7862-674C-BC96-CAE9845930A1}"/>
              </a:ext>
            </a:extLst>
          </p:cNvPr>
          <p:cNvSpPr/>
          <p:nvPr/>
        </p:nvSpPr>
        <p:spPr>
          <a:xfrm>
            <a:off x="2722808" y="518110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Rukiga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883EA6C-1552-CF49-B842-FCD860BB86A7}"/>
              </a:ext>
            </a:extLst>
          </p:cNvPr>
          <p:cNvSpPr/>
          <p:nvPr/>
        </p:nvSpPr>
        <p:spPr>
          <a:xfrm>
            <a:off x="3033081" y="332654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Copi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EDBE22-4510-5D48-BB11-6B4F989F1E8B}"/>
              </a:ext>
            </a:extLst>
          </p:cNvPr>
          <p:cNvSpPr/>
          <p:nvPr/>
        </p:nvSpPr>
        <p:spPr>
          <a:xfrm>
            <a:off x="5435303" y="427109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Makhuwa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C911EDB-79B2-0445-811B-5BBB622049D8}"/>
              </a:ext>
            </a:extLst>
          </p:cNvPr>
          <p:cNvSpPr/>
          <p:nvPr/>
        </p:nvSpPr>
        <p:spPr>
          <a:xfrm>
            <a:off x="3655178" y="42693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Kiitharaka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BC41D44-C2BF-D14C-9197-C9DCF92E2FAB}"/>
              </a:ext>
            </a:extLst>
          </p:cNvPr>
          <p:cNvSpPr/>
          <p:nvPr/>
        </p:nvSpPr>
        <p:spPr>
          <a:xfrm>
            <a:off x="1875053" y="42693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Kirundi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D3CA33-5888-8442-9A04-4C942BECE837}"/>
              </a:ext>
            </a:extLst>
          </p:cNvPr>
          <p:cNvSpPr/>
          <p:nvPr/>
        </p:nvSpPr>
        <p:spPr>
          <a:xfrm>
            <a:off x="1061096" y="519933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Nyakyusa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7D5C3DC-54A4-1343-90E3-5E0B69A25543}"/>
              </a:ext>
            </a:extLst>
          </p:cNvPr>
          <p:cNvSpPr/>
          <p:nvPr/>
        </p:nvSpPr>
        <p:spPr>
          <a:xfrm>
            <a:off x="4747581" y="3330282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Herero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F23B2AA-4100-0F45-AC20-E1FA9DF12F41}"/>
              </a:ext>
            </a:extLst>
          </p:cNvPr>
          <p:cNvSpPr/>
          <p:nvPr/>
        </p:nvSpPr>
        <p:spPr>
          <a:xfrm>
            <a:off x="1371240" y="332654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Changana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</p:spTree>
    <p:extLst>
      <p:ext uri="{BB962C8B-B14F-4D97-AF65-F5344CB8AC3E}">
        <p14:creationId xmlns:p14="http://schemas.microsoft.com/office/powerpoint/2010/main" val="3941481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7559477-D6AA-AF4B-9466-6FF746F8FC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0" t="14667" r="13209" b="4273"/>
          <a:stretch/>
        </p:blipFill>
        <p:spPr>
          <a:xfrm>
            <a:off x="6635384" y="2671904"/>
            <a:ext cx="5166884" cy="35302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2.1. Set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07329" y="1956546"/>
            <a:ext cx="6968949" cy="353024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1 Dative database for each </a:t>
            </a:r>
            <a:r>
              <a:rPr lang="en-US" sz="2800" dirty="0" err="1">
                <a:latin typeface="Franklin Gothic Book" panose="020B0503020102020204" pitchFamily="34" charset="0"/>
              </a:rPr>
              <a:t>BaSIS</a:t>
            </a:r>
            <a:r>
              <a:rPr lang="en-US" sz="2800" dirty="0">
                <a:latin typeface="Franklin Gothic Book" panose="020B0503020102020204" pitchFamily="34" charset="0"/>
              </a:rPr>
              <a:t> language (connecting to an OLD server)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E4089C7-22CD-ED42-97BD-745EB4373830}"/>
              </a:ext>
            </a:extLst>
          </p:cNvPr>
          <p:cNvSpPr/>
          <p:nvPr/>
        </p:nvSpPr>
        <p:spPr>
          <a:xfrm>
            <a:off x="6211401" y="518110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Tunen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7202CE8-72AF-0648-BE49-23E7544C4D41}"/>
              </a:ext>
            </a:extLst>
          </p:cNvPr>
          <p:cNvSpPr/>
          <p:nvPr/>
        </p:nvSpPr>
        <p:spPr>
          <a:xfrm>
            <a:off x="4416705" y="5181108"/>
            <a:ext cx="1602836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Teke-Kukuya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854853C-7862-674C-BC96-CAE9845930A1}"/>
              </a:ext>
            </a:extLst>
          </p:cNvPr>
          <p:cNvSpPr/>
          <p:nvPr/>
        </p:nvSpPr>
        <p:spPr>
          <a:xfrm>
            <a:off x="2722808" y="518110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Rukiga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883EA6C-1552-CF49-B842-FCD860BB86A7}"/>
              </a:ext>
            </a:extLst>
          </p:cNvPr>
          <p:cNvSpPr/>
          <p:nvPr/>
        </p:nvSpPr>
        <p:spPr>
          <a:xfrm>
            <a:off x="3033081" y="332654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Copi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EDBE22-4510-5D48-BB11-6B4F989F1E8B}"/>
              </a:ext>
            </a:extLst>
          </p:cNvPr>
          <p:cNvSpPr/>
          <p:nvPr/>
        </p:nvSpPr>
        <p:spPr>
          <a:xfrm>
            <a:off x="5435303" y="4271098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Makhuwa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C911EDB-79B2-0445-811B-5BBB622049D8}"/>
              </a:ext>
            </a:extLst>
          </p:cNvPr>
          <p:cNvSpPr/>
          <p:nvPr/>
        </p:nvSpPr>
        <p:spPr>
          <a:xfrm>
            <a:off x="3655178" y="42693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Kiitharaka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BC41D44-C2BF-D14C-9197-C9DCF92E2FAB}"/>
              </a:ext>
            </a:extLst>
          </p:cNvPr>
          <p:cNvSpPr/>
          <p:nvPr/>
        </p:nvSpPr>
        <p:spPr>
          <a:xfrm>
            <a:off x="1875053" y="42693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Kirundi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D3CA33-5888-8442-9A04-4C942BECE837}"/>
              </a:ext>
            </a:extLst>
          </p:cNvPr>
          <p:cNvSpPr/>
          <p:nvPr/>
        </p:nvSpPr>
        <p:spPr>
          <a:xfrm>
            <a:off x="1061096" y="519933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Nyakyusa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7D5C3DC-54A4-1343-90E3-5E0B69A25543}"/>
              </a:ext>
            </a:extLst>
          </p:cNvPr>
          <p:cNvSpPr/>
          <p:nvPr/>
        </p:nvSpPr>
        <p:spPr>
          <a:xfrm>
            <a:off x="4747581" y="3330282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Herero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F23B2AA-4100-0F45-AC20-E1FA9DF12F41}"/>
              </a:ext>
            </a:extLst>
          </p:cNvPr>
          <p:cNvSpPr/>
          <p:nvPr/>
        </p:nvSpPr>
        <p:spPr>
          <a:xfrm>
            <a:off x="1371240" y="3326547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Changana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1368F51-41CD-B348-8F3F-3399088DBF0B}"/>
              </a:ext>
            </a:extLst>
          </p:cNvPr>
          <p:cNvCxnSpPr>
            <a:stCxn id="4" idx="3"/>
          </p:cNvCxnSpPr>
          <p:nvPr/>
        </p:nvCxnSpPr>
        <p:spPr>
          <a:xfrm flipV="1">
            <a:off x="7681253" y="4269300"/>
            <a:ext cx="599147" cy="12864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088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2.2. Archiving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86808" y="1827765"/>
            <a:ext cx="9937032" cy="358251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Each database to be archived at the end of the project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- Dative export </a:t>
            </a:r>
            <a:r>
              <a:rPr lang="en-US" sz="28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(.xml/.csv/LaTeX/JSON/</a:t>
            </a:r>
            <a:r>
              <a:rPr lang="en-US" sz="2800" dirty="0" err="1">
                <a:solidFill>
                  <a:schemeClr val="accent6"/>
                </a:solidFill>
                <a:latin typeface="Franklin Gothic Book" panose="020B0503020102020204" pitchFamily="34" charset="0"/>
              </a:rPr>
              <a:t>Wordpress</a:t>
            </a:r>
            <a:r>
              <a:rPr lang="en-US" sz="28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 plugin)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- Audio/video recordings (raw data)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- Metadata (e.g. sociolinguistic profile of consultants)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4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2.2. Archiving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86808" y="1827765"/>
            <a:ext cx="9937032" cy="358251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Each database to be archived at the end of the project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- Dative export </a:t>
            </a:r>
            <a:r>
              <a:rPr lang="en-US" sz="28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(.xml/.csv/LaTeX/JSON/</a:t>
            </a:r>
            <a:r>
              <a:rPr lang="en-US" sz="2800" dirty="0" err="1">
                <a:solidFill>
                  <a:schemeClr val="accent6"/>
                </a:solidFill>
                <a:latin typeface="Franklin Gothic Book" panose="020B0503020102020204" pitchFamily="34" charset="0"/>
              </a:rPr>
              <a:t>Wordpress</a:t>
            </a:r>
            <a:r>
              <a:rPr lang="en-US" sz="28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 plugin)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- Audio/video recordings (raw data)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- Metadata (e.g. sociolinguistic profile of consultants)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23C0DC-7599-F04D-AC1C-890726A2B7AC}"/>
              </a:ext>
            </a:extLst>
          </p:cNvPr>
          <p:cNvSpPr txBox="1"/>
          <p:nvPr/>
        </p:nvSpPr>
        <p:spPr>
          <a:xfrm>
            <a:off x="994763" y="4164731"/>
            <a:ext cx="107950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3CD661C-6D96-3441-B807-AF550E534F27}"/>
              </a:ext>
            </a:extLst>
          </p:cNvPr>
          <p:cNvSpPr/>
          <p:nvPr/>
        </p:nvSpPr>
        <p:spPr>
          <a:xfrm>
            <a:off x="8585862" y="5447151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Tunen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547C82F-EB63-A447-9751-86AE1BEEFF58}"/>
              </a:ext>
            </a:extLst>
          </p:cNvPr>
          <p:cNvSpPr/>
          <p:nvPr/>
        </p:nvSpPr>
        <p:spPr>
          <a:xfrm>
            <a:off x="6791166" y="5447151"/>
            <a:ext cx="1602836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Teke-Kukuya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803FF27-A68F-474D-8D23-31F623B027B6}"/>
              </a:ext>
            </a:extLst>
          </p:cNvPr>
          <p:cNvSpPr/>
          <p:nvPr/>
        </p:nvSpPr>
        <p:spPr>
          <a:xfrm>
            <a:off x="5097269" y="5447151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Rukiga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49B436C-EDB4-8841-9D8C-D2CBE26E83FE}"/>
              </a:ext>
            </a:extLst>
          </p:cNvPr>
          <p:cNvSpPr/>
          <p:nvPr/>
        </p:nvSpPr>
        <p:spPr>
          <a:xfrm>
            <a:off x="2912442" y="45212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Copi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712F71B-957E-5D47-B6A8-81CEF50E995C}"/>
              </a:ext>
            </a:extLst>
          </p:cNvPr>
          <p:cNvSpPr/>
          <p:nvPr/>
        </p:nvSpPr>
        <p:spPr>
          <a:xfrm>
            <a:off x="1709475" y="5448949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Makhuwa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9162A93-D674-F049-A4F6-0A96463976E8}"/>
              </a:ext>
            </a:extLst>
          </p:cNvPr>
          <p:cNvSpPr/>
          <p:nvPr/>
        </p:nvSpPr>
        <p:spPr>
          <a:xfrm>
            <a:off x="7977234" y="45332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Kiitharaka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6B9D0DF-2D1B-1248-853C-752509156986}"/>
              </a:ext>
            </a:extLst>
          </p:cNvPr>
          <p:cNvSpPr/>
          <p:nvPr/>
        </p:nvSpPr>
        <p:spPr>
          <a:xfrm>
            <a:off x="6302088" y="452120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Kirundi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5DCFD9F-CD5A-7243-9222-95F0E5BE0D20}"/>
              </a:ext>
            </a:extLst>
          </p:cNvPr>
          <p:cNvSpPr/>
          <p:nvPr/>
        </p:nvSpPr>
        <p:spPr>
          <a:xfrm>
            <a:off x="3403372" y="5449335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Nyakyusa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B923DC9-6012-E64E-96B7-0405317F82F0}"/>
              </a:ext>
            </a:extLst>
          </p:cNvPr>
          <p:cNvSpPr/>
          <p:nvPr/>
        </p:nvSpPr>
        <p:spPr>
          <a:xfrm>
            <a:off x="4626942" y="4524935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Herero</a:t>
            </a:r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F86AB45F-03BF-B74F-90D8-FCFB20177B9A}"/>
              </a:ext>
            </a:extLst>
          </p:cNvPr>
          <p:cNvSpPr/>
          <p:nvPr/>
        </p:nvSpPr>
        <p:spPr>
          <a:xfrm>
            <a:off x="1250601" y="4502220"/>
            <a:ext cx="1469852" cy="749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Changana</a:t>
            </a:r>
            <a:endParaRPr lang="en-US" dirty="0"/>
          </a:p>
          <a:p>
            <a:pPr algn="ctr"/>
            <a:r>
              <a:rPr lang="en-US" dirty="0"/>
              <a:t>OLD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8CBAC9-CC57-5D41-B173-8FEC95F58F6C}"/>
              </a:ext>
            </a:extLst>
          </p:cNvPr>
          <p:cNvSpPr txBox="1"/>
          <p:nvPr/>
        </p:nvSpPr>
        <p:spPr>
          <a:xfrm>
            <a:off x="10210895" y="4995728"/>
            <a:ext cx="1345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 raw data</a:t>
            </a:r>
            <a:br>
              <a:rPr lang="en-US" dirty="0"/>
            </a:br>
            <a:r>
              <a:rPr lang="en-US" dirty="0"/>
              <a:t>+ metadata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F37D7F-ADE9-DA4D-9464-BB7DAB714D72}"/>
              </a:ext>
            </a:extLst>
          </p:cNvPr>
          <p:cNvSpPr txBox="1"/>
          <p:nvPr/>
        </p:nvSpPr>
        <p:spPr>
          <a:xfrm>
            <a:off x="9011310" y="6468247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archived at end of project</a:t>
            </a:r>
          </a:p>
        </p:txBody>
      </p:sp>
    </p:spTree>
    <p:extLst>
      <p:ext uri="{BB962C8B-B14F-4D97-AF65-F5344CB8AC3E}">
        <p14:creationId xmlns:p14="http://schemas.microsoft.com/office/powerpoint/2010/main" val="1112725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2.3. Citing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1927134"/>
            <a:ext cx="9937032" cy="212365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In talks/publications: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</a:rPr>
              <a:t>Dative form id to be cited along with example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= Unique identifier of each transcribed utterance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C1C1D2-DF2F-034D-BF87-AE134A7FA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185" y="3722891"/>
            <a:ext cx="8781142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50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2.3. Citing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1927134"/>
            <a:ext cx="9937032" cy="212365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In talks/publications: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</a:rPr>
              <a:t>Dative form id to be cited along with example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= Unique identifier of each transcribed utterance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C1C1D2-DF2F-034D-BF87-AE134A7FA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185" y="3722891"/>
            <a:ext cx="8781142" cy="2235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CBEA4F4-A420-6C42-B7ED-D38E80EE7024}"/>
              </a:ext>
            </a:extLst>
          </p:cNvPr>
          <p:cNvSpPr/>
          <p:nvPr/>
        </p:nvSpPr>
        <p:spPr>
          <a:xfrm>
            <a:off x="8280400" y="5043691"/>
            <a:ext cx="2857500" cy="91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B3782D8-8E0F-AB4D-9E1C-88A997E4FDC3}"/>
              </a:ext>
            </a:extLst>
          </p:cNvPr>
          <p:cNvCxnSpPr>
            <a:cxnSpLocks/>
          </p:cNvCxnSpPr>
          <p:nvPr/>
        </p:nvCxnSpPr>
        <p:spPr>
          <a:xfrm>
            <a:off x="8458200" y="4528191"/>
            <a:ext cx="965200" cy="80580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60C8D1-D88F-474A-AA33-203AB2B3B873}"/>
              </a:ext>
            </a:extLst>
          </p:cNvPr>
          <p:cNvCxnSpPr>
            <a:cxnSpLocks/>
          </p:cNvCxnSpPr>
          <p:nvPr/>
        </p:nvCxnSpPr>
        <p:spPr>
          <a:xfrm>
            <a:off x="10001345" y="4343525"/>
            <a:ext cx="0" cy="99047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32E10E-4C97-9A4B-AE7B-C63633BB26CB}"/>
              </a:ext>
            </a:extLst>
          </p:cNvPr>
          <p:cNvSpPr txBox="1"/>
          <p:nvPr/>
        </p:nvSpPr>
        <p:spPr>
          <a:xfrm>
            <a:off x="7198449" y="4158859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consultant initials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BBA629-5F17-F34F-9552-4225998D07D1}"/>
              </a:ext>
            </a:extLst>
          </p:cNvPr>
          <p:cNvSpPr txBox="1"/>
          <p:nvPr/>
        </p:nvSpPr>
        <p:spPr>
          <a:xfrm>
            <a:off x="9782456" y="364316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form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UID</a:t>
            </a:r>
          </a:p>
        </p:txBody>
      </p:sp>
    </p:spTree>
    <p:extLst>
      <p:ext uri="{BB962C8B-B14F-4D97-AF65-F5344CB8AC3E}">
        <p14:creationId xmlns:p14="http://schemas.microsoft.com/office/powerpoint/2010/main" val="883303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 </a:t>
            </a:r>
            <a:r>
              <a:rPr lang="en-US" dirty="0" err="1">
                <a:latin typeface="Franklin Gothic Book" panose="020B0503020102020204" pitchFamily="34" charset="0"/>
              </a:rPr>
              <a:t>BaSIS</a:t>
            </a:r>
            <a:r>
              <a:rPr lang="en-US" dirty="0">
                <a:latin typeface="Franklin Gothic Book" panose="020B0503020102020204" pitchFamily="34" charset="0"/>
              </a:rPr>
              <a:t> and Dative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BA370C-6346-9A4F-88CB-CF6B2B7D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69B02F-60E4-A445-B266-982CDC9E8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1" y="351000"/>
            <a:ext cx="9882186" cy="60948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EADB7F-17E3-F442-B640-9451F7BE5608}"/>
              </a:ext>
            </a:extLst>
          </p:cNvPr>
          <p:cNvSpPr/>
          <p:nvPr/>
        </p:nvSpPr>
        <p:spPr>
          <a:xfrm>
            <a:off x="2045494" y="1968500"/>
            <a:ext cx="8102600" cy="2641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42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 </a:t>
            </a:r>
            <a:r>
              <a:rPr lang="en-US" dirty="0" err="1">
                <a:latin typeface="Franklin Gothic Book" panose="020B0503020102020204" pitchFamily="34" charset="0"/>
              </a:rPr>
              <a:t>BaSIS</a:t>
            </a:r>
            <a:r>
              <a:rPr lang="en-US" dirty="0">
                <a:latin typeface="Franklin Gothic Book" panose="020B0503020102020204" pitchFamily="34" charset="0"/>
              </a:rPr>
              <a:t> and Dative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BA370C-6346-9A4F-88CB-CF6B2B7D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12142-BEBF-894A-907C-B55B836FA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99" y="351000"/>
            <a:ext cx="9882190" cy="609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D727C8-83FA-1145-990A-12B5503A70C9}"/>
              </a:ext>
            </a:extLst>
          </p:cNvPr>
          <p:cNvSpPr/>
          <p:nvPr/>
        </p:nvSpPr>
        <p:spPr>
          <a:xfrm>
            <a:off x="2006600" y="3886200"/>
            <a:ext cx="8102600" cy="157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16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081E08A-5917-E441-B5AE-25DB0DC6AE51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2.4. Analysis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328DFA-E4BE-7E49-9919-0D4AB3A42A9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1816888"/>
            <a:ext cx="8750660" cy="2899255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Collections </a:t>
            </a:r>
            <a:r>
              <a:rPr lang="en-US" sz="2800" dirty="0">
                <a:latin typeface="Franklin Gothic Book" panose="020B0503020102020204" pitchFamily="34" charset="0"/>
              </a:rPr>
              <a:t>to gather texts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Search function</a:t>
            </a:r>
            <a:r>
              <a:rPr lang="en-US" sz="2800" dirty="0">
                <a:latin typeface="Franklin Gothic Book" panose="020B0503020102020204" pitchFamily="34" charset="0"/>
              </a:rPr>
              <a:t> to find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latin typeface="Franklin Gothic Book" panose="020B0503020102020204" pitchFamily="34" charset="0"/>
              </a:rPr>
              <a:t>Search any field (baseline, tags, translations…)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latin typeface="Franklin Gothic Book" panose="020B0503020102020204" pitchFamily="34" charset="0"/>
              </a:rPr>
              <a:t>Conjunction search possible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	e.g. Looking for negation in relatives…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13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66C8E9-84DE-244A-AC2B-885394D9E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88" y="3479800"/>
            <a:ext cx="8660532" cy="325413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081E08A-5917-E441-B5AE-25DB0DC6AE51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2.4. Analysis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328DFA-E4BE-7E49-9919-0D4AB3A42A9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1766985"/>
            <a:ext cx="8750660" cy="212365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Search function</a:t>
            </a:r>
            <a:r>
              <a:rPr lang="en-US" sz="2800" dirty="0">
                <a:latin typeface="Franklin Gothic Book" panose="020B0503020102020204" pitchFamily="34" charset="0"/>
              </a:rPr>
              <a:t> to find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latin typeface="Franklin Gothic Book" panose="020B0503020102020204" pitchFamily="34" charset="0"/>
              </a:rPr>
              <a:t>Search any field (baseline, tags, translations…)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latin typeface="Franklin Gothic Book" panose="020B0503020102020204" pitchFamily="34" charset="0"/>
              </a:rPr>
              <a:t>Conjunction search possible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	e.g. Looking for negation in relatives: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507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CFBCD8-779E-714C-AF26-85C89D201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08" y="1870364"/>
            <a:ext cx="4812524" cy="3117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081E08A-5917-E441-B5AE-25DB0DC6AE51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2.5. Possible applications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328DFA-E4BE-7E49-9919-0D4AB3A42A9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674220" y="2205906"/>
            <a:ext cx="8750660" cy="3921073"/>
          </a:xfrm>
        </p:spPr>
        <p:txBody>
          <a:bodyPr/>
          <a:lstStyle/>
          <a:p>
            <a:r>
              <a:rPr lang="en-US" sz="2800" b="1" dirty="0">
                <a:latin typeface="Franklin Gothic Book" panose="020B0503020102020204" pitchFamily="34" charset="0"/>
              </a:rPr>
              <a:t>						</a:t>
            </a:r>
          </a:p>
          <a:p>
            <a:r>
              <a:rPr lang="en-US" sz="2800" b="1" dirty="0">
                <a:latin typeface="Franklin Gothic Book" panose="020B0503020102020204" pitchFamily="34" charset="0"/>
              </a:rPr>
              <a:t>						Moro text project:</a:t>
            </a:r>
          </a:p>
          <a:p>
            <a:r>
              <a:rPr lang="en-US" sz="2800" dirty="0">
                <a:latin typeface="Franklin Gothic Book" panose="020B0503020102020204" pitchFamily="34" charset="0"/>
              </a:rPr>
              <a:t>						(used </a:t>
            </a:r>
            <a:r>
              <a:rPr lang="en-US" sz="2800" dirty="0" err="1">
                <a:latin typeface="Franklin Gothic Book" panose="020B0503020102020204" pitchFamily="34" charset="0"/>
              </a:rPr>
              <a:t>LingSync</a:t>
            </a:r>
            <a:r>
              <a:rPr lang="en-US" sz="2800" dirty="0">
                <a:latin typeface="Franklin Gothic Book" panose="020B0503020102020204" pitchFamily="34" charset="0"/>
              </a:rPr>
              <a:t>;</a:t>
            </a:r>
            <a:br>
              <a:rPr lang="en-US" sz="2800" dirty="0">
                <a:latin typeface="Franklin Gothic Book" panose="020B0503020102020204" pitchFamily="34" charset="0"/>
              </a:rPr>
            </a:br>
            <a:r>
              <a:rPr lang="en-US" sz="2800" dirty="0">
                <a:latin typeface="Franklin Gothic Book" panose="020B0503020102020204" pitchFamily="34" charset="0"/>
              </a:rPr>
              <a:t>						older form of OLD)</a:t>
            </a:r>
          </a:p>
          <a:p>
            <a:pPr marL="457200" lvl="1" indent="-457200" algn="l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pPr algn="ctr"/>
            <a:br>
              <a:rPr lang="en-US" sz="2800" b="1" dirty="0">
                <a:latin typeface="Franklin Gothic Book" panose="020B0503020102020204" pitchFamily="34" charset="0"/>
              </a:rPr>
            </a:br>
            <a:r>
              <a:rPr lang="en-US" sz="2000" dirty="0">
                <a:hlinkClick r:id="rId3"/>
              </a:rPr>
              <a:t>http://linguistics.berkeley.edu/moro/#/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1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1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69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081E08A-5917-E441-B5AE-25DB0DC6AE51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2.5. Possible applications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328DFA-E4BE-7E49-9919-0D4AB3A42A9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697604" y="1941846"/>
            <a:ext cx="8750660" cy="4696670"/>
          </a:xfrm>
        </p:spPr>
        <p:txBody>
          <a:bodyPr/>
          <a:lstStyle/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pPr algn="ctr"/>
            <a:endParaRPr lang="en-US" sz="2800" b="1" dirty="0">
              <a:latin typeface="Franklin Gothic Book" panose="020B0503020102020204" pitchFamily="34" charset="0"/>
            </a:endParaRPr>
          </a:p>
          <a:p>
            <a:pPr algn="ctr"/>
            <a:br>
              <a:rPr lang="en-US" sz="2800" b="1" dirty="0">
                <a:latin typeface="Franklin Gothic Book" panose="020B0503020102020204" pitchFamily="34" charset="0"/>
              </a:rPr>
            </a:br>
            <a:r>
              <a:rPr lang="en-US" sz="2000" dirty="0">
                <a:hlinkClick r:id="rId2"/>
              </a:rPr>
              <a:t>http://linguistics.berkeley.edu/moro/#/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FC4DE-24B0-1F46-B740-C16317FCD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52" y="1636276"/>
            <a:ext cx="6074484" cy="3950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3747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081E08A-5917-E441-B5AE-25DB0DC6AE51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2.5. Possible applications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328DFA-E4BE-7E49-9919-0D4AB3A42A9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697604" y="1941846"/>
            <a:ext cx="8750660" cy="4696670"/>
          </a:xfrm>
        </p:spPr>
        <p:txBody>
          <a:bodyPr/>
          <a:lstStyle/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endParaRPr lang="en-US" sz="2800" b="1" dirty="0">
              <a:latin typeface="Franklin Gothic Book" panose="020B0503020102020204" pitchFamily="34" charset="0"/>
            </a:endParaRPr>
          </a:p>
          <a:p>
            <a:pPr algn="ctr"/>
            <a:endParaRPr lang="en-US" sz="2800" b="1" dirty="0">
              <a:latin typeface="Franklin Gothic Book" panose="020B0503020102020204" pitchFamily="34" charset="0"/>
            </a:endParaRPr>
          </a:p>
          <a:p>
            <a:pPr algn="ctr"/>
            <a:br>
              <a:rPr lang="en-US" sz="2800" b="1" dirty="0">
                <a:latin typeface="Franklin Gothic Book" panose="020B0503020102020204" pitchFamily="34" charset="0"/>
              </a:rPr>
            </a:br>
            <a:r>
              <a:rPr lang="en-US" sz="2000" dirty="0">
                <a:hlinkClick r:id="rId2"/>
              </a:rPr>
              <a:t>http://linguistics.berkeley.edu/moro/#/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D6AD6-6EEA-004E-8A1A-3BEE216C9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02" y="1711620"/>
            <a:ext cx="5888184" cy="3814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5229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C1BF-CA7C-E642-B636-B81C21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2.6.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36851" y="1242970"/>
            <a:ext cx="8652276" cy="435811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Dative is software for linguistic fieldwork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Good for collaboration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Can link files to forms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Use Collections to group texts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Complex search functions for analysis</a:t>
            </a:r>
          </a:p>
        </p:txBody>
      </p:sp>
    </p:spTree>
    <p:extLst>
      <p:ext uri="{BB962C8B-B14F-4D97-AF65-F5344CB8AC3E}">
        <p14:creationId xmlns:p14="http://schemas.microsoft.com/office/powerpoint/2010/main" val="1941114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D08B39-996B-364C-9A79-4E58AA8C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BF9EDB-4A87-9241-B327-F0CCEA7647D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900496"/>
            <a:ext cx="9599760" cy="84023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Franklin Gothic Book" panose="020B0503020102020204" pitchFamily="34" charset="0"/>
              </a:rPr>
              <a:t>3. Activity</a:t>
            </a:r>
            <a:endParaRPr lang="en-US" sz="8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37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555C-F695-2346-96B2-E22BA9FF1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3. Trying out Dative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0D04028-CC0D-6F46-8B63-BF37054601E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086873"/>
            <a:ext cx="9937032" cy="328705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Split into 3-4 groups (find someone with a laptop)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Log onto Dative at </a:t>
            </a:r>
            <a:r>
              <a:rPr lang="en-US" sz="2800" b="1" dirty="0">
                <a:latin typeface="Franklin Gothic Book" panose="020B0503020102020204" pitchFamily="34" charset="0"/>
                <a:hlinkClick r:id="rId2"/>
              </a:rPr>
              <a:t>app.dative.ca</a:t>
            </a:r>
            <a:endParaRPr lang="en-US" sz="2800" b="1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Access the server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BaSIS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 test </a:t>
            </a:r>
            <a:r>
              <a:rPr lang="en-US" sz="2800" dirty="0">
                <a:latin typeface="Franklin Gothic Book" panose="020B0503020102020204" pitchFamily="34" charset="0"/>
              </a:rPr>
              <a:t>with the passwords written on the whiteboard/sent over email</a:t>
            </a:r>
            <a:endParaRPr lang="en-US" sz="2800" b="1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84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56596A-0005-204C-974B-623FAEE5BDC8}"/>
              </a:ext>
            </a:extLst>
          </p:cNvPr>
          <p:cNvSpPr txBox="1"/>
          <p:nvPr/>
        </p:nvSpPr>
        <p:spPr>
          <a:xfrm>
            <a:off x="977900" y="1850578"/>
            <a:ext cx="10795000" cy="4524315"/>
          </a:xfrm>
          <a:prstGeom prst="rect">
            <a:avLst/>
          </a:prstGeom>
          <a:solidFill>
            <a:schemeClr val="accent6">
              <a:lumMod val="20000"/>
              <a:lumOff val="80000"/>
              <a:alpha val="44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23555C-F695-2346-96B2-E22BA9FF1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3. Trying out Dative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0D04028-CC0D-6F46-8B63-BF37054601E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013851"/>
            <a:ext cx="10401660" cy="4450449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Franklin Gothic Book" panose="020B0503020102020204" pitchFamily="34" charset="0"/>
              </a:rPr>
              <a:t>Group			Task</a:t>
            </a:r>
          </a:p>
          <a:p>
            <a:pPr marL="0" indent="0">
              <a:buNone/>
            </a:pPr>
            <a:endParaRPr lang="en-US" sz="2800" b="1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Meeussen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Franklin Gothic Book" panose="020B0503020102020204" pitchFamily="34" charset="0"/>
              </a:rPr>
              <a:t>	</a:t>
            </a:r>
            <a:r>
              <a:rPr lang="en-US" sz="2800" dirty="0">
                <a:latin typeface="Franklin Gothic Book" panose="020B0503020102020204" pitchFamily="34" charset="0"/>
              </a:rPr>
              <a:t>	Input the forms from the fieldnotes given</a:t>
            </a:r>
          </a:p>
          <a:p>
            <a:pPr marL="0" indent="0">
              <a:buNone/>
            </a:pPr>
            <a:r>
              <a:rPr lang="en-US" sz="2800" dirty="0">
                <a:latin typeface="Franklin Gothic Book" panose="020B050302010202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Franklin Gothic Book" panose="020B0503020102020204" pitchFamily="34" charset="0"/>
              </a:rPr>
              <a:t>Guthrie</a:t>
            </a:r>
            <a:r>
              <a:rPr lang="en-US" sz="2800" dirty="0">
                <a:latin typeface="Franklin Gothic Book" panose="020B0503020102020204" pitchFamily="34" charset="0"/>
              </a:rPr>
              <a:t>		Upload files to forms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C000"/>
                </a:solidFill>
                <a:latin typeface="Franklin Gothic Book" panose="020B0503020102020204" pitchFamily="34" charset="0"/>
              </a:rPr>
              <a:t>Lyons</a:t>
            </a:r>
            <a:r>
              <a:rPr lang="en-US" sz="2800" dirty="0">
                <a:latin typeface="Franklin Gothic Book" panose="020B0503020102020204" pitchFamily="34" charset="0"/>
              </a:rPr>
              <a:t>			Explore search functions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  <a:latin typeface="Franklin Gothic Book" panose="020B0503020102020204" pitchFamily="34" charset="0"/>
              </a:rPr>
              <a:t>Chafe		</a:t>
            </a:r>
            <a:r>
              <a:rPr lang="en-US" sz="2800" dirty="0">
                <a:latin typeface="Franklin Gothic Book" panose="020B0503020102020204" pitchFamily="34" charset="0"/>
              </a:rPr>
              <a:t>	Use Collections to investigate reference  				    	 tracking in discourse</a:t>
            </a:r>
          </a:p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200" dirty="0">
              <a:latin typeface="Franklin Gothic Book" panose="020B0503020102020204" pitchFamily="34" charset="0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00" dirty="0">
                <a:latin typeface="Franklin Gothic Book" panose="020B0503020102020204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94312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40BC-A3F6-A748-B104-26FC4362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Links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E2EE6-03C9-564D-9288-D4C7AB9A48A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1828575"/>
            <a:ext cx="10274969" cy="4358116"/>
          </a:xfrm>
        </p:spPr>
        <p:txBody>
          <a:bodyPr/>
          <a:lstStyle/>
          <a:p>
            <a:r>
              <a:rPr lang="en-US" sz="2800" dirty="0">
                <a:latin typeface="Franklin Gothic Book" panose="020B0503020102020204" pitchFamily="34" charset="0"/>
              </a:rPr>
              <a:t>Dative application. Log in to your database here:</a:t>
            </a:r>
            <a:br>
              <a:rPr lang="en-US" sz="2800" dirty="0">
                <a:latin typeface="Franklin Gothic Book" panose="020B0503020102020204" pitchFamily="34" charset="0"/>
                <a:hlinkClick r:id="rId3"/>
              </a:rPr>
            </a:br>
            <a:r>
              <a:rPr lang="en-US" sz="2800" dirty="0">
                <a:latin typeface="Franklin Gothic Book" panose="020B0503020102020204" pitchFamily="34" charset="0"/>
                <a:hlinkClick r:id="rId3"/>
              </a:rPr>
              <a:t>app.dative.ca</a:t>
            </a:r>
            <a:br>
              <a:rPr lang="en-US" sz="2800" dirty="0">
                <a:latin typeface="Franklin Gothic Book" panose="020B0503020102020204" pitchFamily="34" charset="0"/>
              </a:rPr>
            </a:br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</a:rPr>
              <a:t>Dative homepage. Includes documentation and video tutorials:</a:t>
            </a:r>
            <a:endParaRPr lang="en-US" sz="2800" dirty="0">
              <a:latin typeface="Franklin Gothic Book" panose="020B0503020102020204" pitchFamily="34" charset="0"/>
              <a:hlinkClick r:id="rId4"/>
            </a:endParaRPr>
          </a:p>
          <a:p>
            <a:r>
              <a:rPr lang="en-US" sz="2800" dirty="0">
                <a:latin typeface="Franklin Gothic Book" panose="020B0503020102020204" pitchFamily="34" charset="0"/>
                <a:hlinkClick r:id="rId4"/>
              </a:rPr>
              <a:t>dative.ca</a:t>
            </a:r>
            <a:r>
              <a:rPr lang="en-US" sz="2800" dirty="0">
                <a:latin typeface="Franklin Gothic Book" panose="020B0503020102020204" pitchFamily="34" charset="0"/>
              </a:rPr>
              <a:t> </a:t>
            </a:r>
            <a:br>
              <a:rPr lang="en-US" sz="2800" dirty="0">
                <a:latin typeface="Franklin Gothic Book" panose="020B0503020102020204" pitchFamily="34" charset="0"/>
              </a:rPr>
            </a:br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/>
              <a:t>OLD</a:t>
            </a:r>
            <a:r>
              <a:rPr lang="en-US" sz="28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en-US" sz="2800" dirty="0">
                <a:hlinkClick r:id="rId5"/>
              </a:rPr>
              <a:t>http://www.onlinelinguisticdatabase.org/</a:t>
            </a:r>
            <a:endParaRPr lang="en-US" sz="2800" dirty="0">
              <a:latin typeface="Franklin Gothic Book" panose="020B0503020102020204" pitchFamily="34" charset="0"/>
            </a:endParaRPr>
          </a:p>
          <a:p>
            <a:endParaRPr lang="en-US" sz="2800" dirty="0">
              <a:latin typeface="Franklin Gothic Book" panose="020B0503020102020204" pitchFamily="34" charset="0"/>
            </a:endParaRPr>
          </a:p>
          <a:p>
            <a:endParaRPr lang="en-US" sz="2800" dirty="0">
              <a:latin typeface="Franklin Gothic Book" panose="020B0503020102020204" pitchFamily="34" charset="0"/>
            </a:endParaRPr>
          </a:p>
          <a:p>
            <a:r>
              <a:rPr lang="en-US" sz="2800" dirty="0">
                <a:latin typeface="Franklin Gothic Book" panose="020B0503020102020204" pitchFamily="34" charset="0"/>
                <a:hlinkClick r:id="rId6"/>
              </a:rPr>
              <a:t>Contact me</a:t>
            </a:r>
            <a:r>
              <a:rPr lang="en-US" sz="2800" dirty="0">
                <a:latin typeface="Franklin Gothic Book" panose="020B0503020102020204" pitchFamily="34" charset="0"/>
              </a:rPr>
              <a:t> for updates about the offline Dative tutorial.</a:t>
            </a:r>
          </a:p>
        </p:txBody>
      </p:sp>
    </p:spTree>
    <p:extLst>
      <p:ext uri="{BB962C8B-B14F-4D97-AF65-F5344CB8AC3E}">
        <p14:creationId xmlns:p14="http://schemas.microsoft.com/office/powerpoint/2010/main" val="2425910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40BC-A3F6-A748-B104-26FC4362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40" y="899909"/>
            <a:ext cx="9053640" cy="701731"/>
          </a:xfrm>
        </p:spPr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Picture credits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E2EE6-03C9-564D-9288-D4C7AB9A48A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71240" y="2404340"/>
            <a:ext cx="10274969" cy="3748719"/>
          </a:xfrm>
        </p:spPr>
        <p:txBody>
          <a:bodyPr/>
          <a:lstStyle/>
          <a:p>
            <a:r>
              <a:rPr lang="en-US" sz="2400" dirty="0">
                <a:latin typeface="Franklin Gothic Book" panose="020B0503020102020204" pitchFamily="34" charset="0"/>
              </a:rPr>
              <a:t>All links accessed 11/2019.</a:t>
            </a:r>
          </a:p>
          <a:p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dirty="0">
                <a:latin typeface="Franklin Gothic Book" panose="020B0503020102020204" pitchFamily="34" charset="0"/>
              </a:rPr>
              <a:t>Dative logo: </a:t>
            </a:r>
            <a:r>
              <a:rPr lang="en-US" sz="2400" dirty="0">
                <a:latin typeface="Franklin Gothic Book" panose="020B0503020102020204" pitchFamily="34" charset="0"/>
                <a:hlinkClick r:id="rId3"/>
              </a:rPr>
              <a:t>dative.ca</a:t>
            </a:r>
            <a:r>
              <a:rPr lang="en-US" sz="2400" dirty="0">
                <a:latin typeface="Franklin Gothic Book" panose="020B0503020102020204" pitchFamily="34" charset="0"/>
              </a:rPr>
              <a:t> </a:t>
            </a:r>
          </a:p>
          <a:p>
            <a:r>
              <a:rPr lang="en-US" sz="2400" dirty="0" err="1">
                <a:latin typeface="Franklin Gothic Book" panose="020B0503020102020204" pitchFamily="34" charset="0"/>
              </a:rPr>
              <a:t>FLEx</a:t>
            </a:r>
            <a:r>
              <a:rPr lang="en-US" sz="2400" dirty="0">
                <a:latin typeface="Franklin Gothic Book" panose="020B0503020102020204" pitchFamily="34" charset="0"/>
              </a:rPr>
              <a:t> logo: </a:t>
            </a:r>
            <a:r>
              <a:rPr lang="en-US" sz="2400" dirty="0">
                <a:latin typeface="Franklin Gothic Book" panose="020B0503020102020204" pitchFamily="34" charset="0"/>
                <a:hlinkClick r:id="rId4"/>
              </a:rPr>
              <a:t>https://encrypted-tbn0.gstatic.com/images?q=tbn:ANd9GcS7cOoRzStBJPBHp7udSxisP5yKqYWQQSAFIwohf7S52RPRYauGCQ&amp;s</a:t>
            </a:r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dirty="0">
                <a:latin typeface="Franklin Gothic Book" panose="020B0503020102020204" pitchFamily="34" charset="0"/>
              </a:rPr>
              <a:t>OLD logo: </a:t>
            </a:r>
            <a:r>
              <a:rPr lang="en-US" sz="2400" dirty="0">
                <a:hlinkClick r:id="rId5"/>
              </a:rPr>
              <a:t>http://www.onlinelinguisticdatabase.org/</a:t>
            </a:r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dirty="0">
                <a:latin typeface="Franklin Gothic Book" panose="020B0503020102020204" pitchFamily="34" charset="0"/>
              </a:rPr>
              <a:t>Scope image from Max Planck: </a:t>
            </a:r>
            <a:r>
              <a:rPr lang="en-US" sz="2400" dirty="0">
                <a:hlinkClick r:id="rId6"/>
              </a:rPr>
              <a:t>https://www.eva.mpg.de/lingua/tools-at-lingboard/material_scope_fieldwork_project.php</a:t>
            </a:r>
            <a:endParaRPr lang="en-US" sz="2400" dirty="0">
              <a:latin typeface="Franklin Gothic Book" panose="020B0503020102020204" pitchFamily="34" charset="0"/>
            </a:endParaRPr>
          </a:p>
          <a:p>
            <a:endParaRPr lang="en-US" sz="2400" dirty="0">
              <a:latin typeface="Franklin Gothic Book" panose="020B0503020102020204" pitchFamily="34" charset="0"/>
            </a:endParaRPr>
          </a:p>
          <a:p>
            <a:r>
              <a:rPr lang="en-US" sz="2400" dirty="0">
                <a:latin typeface="Franklin Gothic Book" panose="020B0503020102020204" pitchFamily="34" charset="0"/>
              </a:rPr>
              <a:t>Screenshots from E.J. Kerr’s </a:t>
            </a:r>
            <a:r>
              <a:rPr lang="en-US" sz="2400" i="1" dirty="0" err="1">
                <a:latin typeface="Franklin Gothic Book" panose="020B0503020102020204" pitchFamily="34" charset="0"/>
              </a:rPr>
              <a:t>Tunen</a:t>
            </a:r>
            <a:r>
              <a:rPr lang="en-US" sz="2400" dirty="0">
                <a:latin typeface="Franklin Gothic Book" panose="020B0503020102020204" pitchFamily="34" charset="0"/>
              </a:rPr>
              <a:t> database.</a:t>
            </a:r>
          </a:p>
        </p:txBody>
      </p:sp>
    </p:spTree>
    <p:extLst>
      <p:ext uri="{BB962C8B-B14F-4D97-AF65-F5344CB8AC3E}">
        <p14:creationId xmlns:p14="http://schemas.microsoft.com/office/powerpoint/2010/main" val="632736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9720</TotalTime>
  <Words>956</Words>
  <Application>Microsoft Macintosh PowerPoint</Application>
  <PresentationFormat>Custom</PresentationFormat>
  <Paragraphs>326</Paragraphs>
  <Slides>31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Franklin Gothic Book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1. Overview</vt:lpstr>
      <vt:lpstr>1. Dative vs FLEx/ELAN</vt:lpstr>
      <vt:lpstr>1. Key functionality</vt:lpstr>
      <vt:lpstr>1. Files</vt:lpstr>
      <vt:lpstr>1. Dative</vt:lpstr>
      <vt:lpstr>PowerPoint Presentation</vt:lpstr>
      <vt:lpstr>2.1. Set up</vt:lpstr>
      <vt:lpstr>2.1. Set up</vt:lpstr>
      <vt:lpstr>2.1. Set up</vt:lpstr>
      <vt:lpstr>2.2. Archiving</vt:lpstr>
      <vt:lpstr>2.2. Archiving</vt:lpstr>
      <vt:lpstr>2.3. Citing</vt:lpstr>
      <vt:lpstr>2.3. Citing</vt:lpstr>
      <vt:lpstr>2. BaSIS and Dative</vt:lpstr>
      <vt:lpstr>2. BaSIS and Dative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2.6. Summary</vt:lpstr>
      <vt:lpstr>PowerPoint Presentation</vt:lpstr>
      <vt:lpstr>PowerPoint Presentation</vt:lpstr>
      <vt:lpstr>3. Trying out Dative</vt:lpstr>
      <vt:lpstr>3. Trying out Dative</vt:lpstr>
      <vt:lpstr>Links</vt:lpstr>
      <vt:lpstr>Picture 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Microsoft Office User</cp:lastModifiedBy>
  <cp:revision>82</cp:revision>
  <dcterms:created xsi:type="dcterms:W3CDTF">2018-05-17T07:17:54Z</dcterms:created>
  <dcterms:modified xsi:type="dcterms:W3CDTF">2019-11-05T09:37:07Z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