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48" r:id="rId1"/>
  </p:sldMasterIdLst>
  <p:sldIdLst>
    <p:sldId id="272" r:id="rId2"/>
    <p:sldId id="275" r:id="rId3"/>
    <p:sldId id="276" r:id="rId4"/>
    <p:sldId id="273" r:id="rId5"/>
    <p:sldId id="274" r:id="rId6"/>
    <p:sldId id="277" r:id="rId7"/>
    <p:sldId id="264" r:id="rId8"/>
    <p:sldId id="267" r:id="rId9"/>
    <p:sldId id="278" r:id="rId10"/>
    <p:sldId id="258" r:id="rId11"/>
    <p:sldId id="279" r:id="rId12"/>
    <p:sldId id="286" r:id="rId13"/>
    <p:sldId id="287" r:id="rId14"/>
    <p:sldId id="259" r:id="rId15"/>
    <p:sldId id="268" r:id="rId16"/>
    <p:sldId id="298" r:id="rId17"/>
    <p:sldId id="299" r:id="rId18"/>
    <p:sldId id="297" r:id="rId19"/>
    <p:sldId id="300" r:id="rId20"/>
    <p:sldId id="269" r:id="rId21"/>
    <p:sldId id="260" r:id="rId22"/>
    <p:sldId id="261" r:id="rId23"/>
    <p:sldId id="262" r:id="rId24"/>
    <p:sldId id="263" r:id="rId25"/>
    <p:sldId id="270" r:id="rId26"/>
    <p:sldId id="280" r:id="rId27"/>
    <p:sldId id="283" r:id="rId28"/>
    <p:sldId id="288" r:id="rId29"/>
    <p:sldId id="289" r:id="rId30"/>
    <p:sldId id="291" r:id="rId31"/>
    <p:sldId id="290" r:id="rId32"/>
    <p:sldId id="281" r:id="rId33"/>
    <p:sldId id="282" r:id="rId34"/>
    <p:sldId id="285" r:id="rId35"/>
    <p:sldId id="293" r:id="rId36"/>
    <p:sldId id="266" r:id="rId37"/>
    <p:sldId id="294" r:id="rId38"/>
    <p:sldId id="284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ly" initials="s" lastIdx="2" clrIdx="0">
    <p:extLst>
      <p:ext uri="{19B8F6BF-5375-455C-9EA6-DF929625EA0E}">
        <p15:presenceInfo xmlns:p15="http://schemas.microsoft.com/office/powerpoint/2012/main" userId="sall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6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5937F-B2EE-4AF3-9D8F-F8AEF74C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BANTU PHONOLOGY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C8D00-FDFB-4253-BABC-373394863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brief overview of sounds and sound systems that one expects to encounter in Bantu languages.</a:t>
            </a:r>
          </a:p>
        </p:txBody>
      </p:sp>
    </p:spTree>
    <p:extLst>
      <p:ext uri="{BB962C8B-B14F-4D97-AF65-F5344CB8AC3E}">
        <p14:creationId xmlns:p14="http://schemas.microsoft.com/office/powerpoint/2010/main" val="3646559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D87E-2BD2-49F8-95F4-03B63EB1A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F4EA0-53BB-4443-B55A-C69D2ADCF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create awareness of the sounds and phonological processes that one expects to find in Bantu languages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lay a foundation on which to carry out research/project</a:t>
            </a:r>
          </a:p>
        </p:txBody>
      </p:sp>
    </p:spTree>
    <p:extLst>
      <p:ext uri="{BB962C8B-B14F-4D97-AF65-F5344CB8AC3E}">
        <p14:creationId xmlns:p14="http://schemas.microsoft.com/office/powerpoint/2010/main" val="3754514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59C15-5DBC-4770-983E-D328FE3E7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79701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A8338-0A41-4D42-8A4E-2F410FEB8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482812"/>
            <a:ext cx="10018713" cy="52516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bias us to consider researching on Bantu languages now and in the future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arouse linguistic curiosity about Bantu languages</a:t>
            </a:r>
          </a:p>
          <a:p>
            <a:pPr marL="0" indent="0"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Curiosity-language is intriguing( I think it should be to linguists)- a pool of a limited number of sounds combine(phonology) to form all the languages of the world-amazing!!)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Bantu languages remain largely under-described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0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DA370-911B-4008-BA7E-77B624F44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 we 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48B68-6019-4453-91D6-1A96C1AE0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phonology?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BB14D-C34D-474D-9DA3-DA248003D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remind ourselves</a:t>
            </a:r>
          </a:p>
        </p:txBody>
      </p:sp>
    </p:spTree>
    <p:extLst>
      <p:ext uri="{BB962C8B-B14F-4D97-AF65-F5344CB8AC3E}">
        <p14:creationId xmlns:p14="http://schemas.microsoft.com/office/powerpoint/2010/main" val="2077400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3614A-6D4A-4124-9741-A419C2AC2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22949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LINGUISTIC FACTS ON BANTU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A6C82-7211-478F-8FEF-17AF05C97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Around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(question of dialect and language)500 of them found in sub-Saharan Africa-from Nigeria to Somalia to southern tip of the continent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of dialect and language e.g. Kimeru language in the current Guthrie classification? What we have are dialects of Kimeru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name was given to these languages by a German linguist; Wilhelm Heinrich Immanuel Bleek (1827-1875).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name( Bantu) means mankind. It was coined from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 plural prefix +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-meaning man or person.</a:t>
            </a:r>
          </a:p>
        </p:txBody>
      </p:sp>
    </p:spTree>
    <p:extLst>
      <p:ext uri="{BB962C8B-B14F-4D97-AF65-F5344CB8AC3E}">
        <p14:creationId xmlns:p14="http://schemas.microsoft.com/office/powerpoint/2010/main" val="1382708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A96AB-AA0F-4F99-AD24-8A283C322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45292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CE2B1-3137-4A73-94C1-BFB0F4553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828800"/>
            <a:ext cx="10018713" cy="5325762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Bantu speaking participants can give us the name for person in their native language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Gichuka-muntu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Gikuyu-Mundu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Gusii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etc.</a:t>
            </a:r>
          </a:p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Note:in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Central Kenya bantu mu-a is a prefix for class 1 nouns…Sing/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andu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73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CAB64-D9AA-4851-92C9-6FDFE4FEF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093573"/>
          </a:xfrm>
        </p:spPr>
        <p:txBody>
          <a:bodyPr>
            <a:normAutofit fontScale="90000"/>
          </a:bodyPr>
          <a:lstStyle/>
          <a:p>
            <a:r>
              <a:rPr lang="en-US" dirty="0"/>
              <a:t>Guthrie’s(1967-71) Classification of Bantu</a:t>
            </a:r>
            <a:br>
              <a:rPr lang="en-US" dirty="0"/>
            </a:br>
            <a:r>
              <a:rPr lang="en-US" dirty="0"/>
              <a:t>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99141-B41B-431B-BCED-3D0545731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79373"/>
            <a:ext cx="10229895" cy="485620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Updated version( Maho, 2009)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Divided the region where the languages occur into zones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zones generated sixteen classes- using letters A – S based on geographical regions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languages were assigned unit nos.eg. A12,17,20 etc.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Dialects were further sub-divided.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630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81F19E5-D38D-47D7-BA64-4991FF94B27F}"/>
              </a:ext>
            </a:extLst>
          </p:cNvPr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37292963"/>
              </p:ext>
            </p:extLst>
          </p:nvPr>
        </p:nvGraphicFramePr>
        <p:xfrm>
          <a:off x="2137719" y="-17846"/>
          <a:ext cx="10054281" cy="6875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Document" r:id="rId3" imgW="7296050" imgH="6032880" progId="Word.Document.12">
                  <p:embed/>
                </p:oleObj>
              </mc:Choice>
              <mc:Fallback>
                <p:oleObj name="Document" r:id="rId3" imgW="7296050" imgH="60328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7719" y="-17846"/>
                        <a:ext cx="10054281" cy="68758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3405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39EA2-26C1-493C-968E-E4EE1130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DC3CD-4E24-47B5-86CB-E57F7A7BE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828801"/>
            <a:ext cx="10018713" cy="3962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is Kenya in the map of Africa?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which region of Kenya are we in?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letter denoting this zone?</a:t>
            </a:r>
          </a:p>
        </p:txBody>
      </p:sp>
    </p:spTree>
    <p:extLst>
      <p:ext uri="{BB962C8B-B14F-4D97-AF65-F5344CB8AC3E}">
        <p14:creationId xmlns:p14="http://schemas.microsoft.com/office/powerpoint/2010/main" val="2695981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A55E-06BA-4C96-912D-B36E312F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VOWEL SYSTEM OF BANTU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E6400-2002-4A95-BE74-824E9797B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09" y="2211859"/>
            <a:ext cx="10612955" cy="4077731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 Bantu is assigned 7 vowels with contrastive vowel length.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Bantu languages have a five vowel system or a seven vowel system. (Few have more , also a few have nasalized vowels).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five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 system e.g. Kiswahili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ε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a, 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ɔ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u)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 vowel system e.g. All the bantu languages in central Kenya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e, ε  ,a , o,  ɔ,  u/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NB: Need for appropriate machines to place them precisely on the Vowel trapezium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AF40ED-2EEA-43A6-B653-84BE42A35F2F}"/>
              </a:ext>
            </a:extLst>
          </p:cNvPr>
          <p:cNvSpPr/>
          <p:nvPr/>
        </p:nvSpPr>
        <p:spPr>
          <a:xfrm>
            <a:off x="5801688" y="3244334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ɔ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226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2365E-4BF7-44C4-94BF-99D460876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2057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G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CHUKA VOWEL SYSTEM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6AB7A78-B0ED-4659-8AAA-294AD32A81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391811"/>
              </p:ext>
            </p:extLst>
          </p:nvPr>
        </p:nvGraphicFramePr>
        <p:xfrm>
          <a:off x="2718487" y="1841157"/>
          <a:ext cx="9168714" cy="9218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6975">
                  <a:extLst>
                    <a:ext uri="{9D8B030D-6E8A-4147-A177-3AD203B41FA5}">
                      <a16:colId xmlns:a16="http://schemas.microsoft.com/office/drawing/2014/main" val="2169736927"/>
                    </a:ext>
                  </a:extLst>
                </a:gridCol>
                <a:gridCol w="7271739">
                  <a:extLst>
                    <a:ext uri="{9D8B030D-6E8A-4147-A177-3AD203B41FA5}">
                      <a16:colId xmlns:a16="http://schemas.microsoft.com/office/drawing/2014/main" val="3232359516"/>
                    </a:ext>
                  </a:extLst>
                </a:gridCol>
              </a:tblGrid>
              <a:tr h="46090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ii:									          </a:t>
                      </a:r>
                      <a:r>
                        <a:rPr lang="en-GB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uu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GB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ee</a:t>
                      </a: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			  			              </a:t>
                      </a:r>
                      <a:r>
                        <a:rPr lang="en-GB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oo</a:t>
                      </a: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	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          </a:t>
                      </a:r>
                      <a:r>
                        <a:rPr lang="en-GB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εε</a:t>
                      </a: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	  </a:t>
                      </a: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</a:t>
                      </a: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ᴐᴐ: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                 aa:		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628810"/>
                  </a:ext>
                </a:extLst>
              </a:tr>
              <a:tr h="46090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538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755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C6E235-B3B6-4044-A077-5CBD1E81D85E}"/>
              </a:ext>
            </a:extLst>
          </p:cNvPr>
          <p:cNvSpPr/>
          <p:nvPr/>
        </p:nvSpPr>
        <p:spPr>
          <a:xfrm>
            <a:off x="3175685" y="197708"/>
            <a:ext cx="7846541" cy="5027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Short Vowels</a:t>
            </a:r>
            <a:endParaRPr lang="en-US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- /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</a:t>
            </a:r>
            <a:r>
              <a:rPr lang="en-GB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				‘cooking stove’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/e/ - /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GB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				‘write’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/ε / - /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GB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				‘in the past ‘	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a / - /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GB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			‘see’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/o/ -  /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				‘jump’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ɔ / - </a:t>
            </a:r>
            <a:r>
              <a:rPr lang="en-GB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ɔ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βa / 				‘tie’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	/u/ - /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				‘cook’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494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702EB2-55C3-49F8-BB3E-ECAFEEAE7C55}"/>
              </a:ext>
            </a:extLst>
          </p:cNvPr>
          <p:cNvSpPr/>
          <p:nvPr/>
        </p:nvSpPr>
        <p:spPr>
          <a:xfrm>
            <a:off x="1890584" y="506627"/>
            <a:ext cx="8600302" cy="4197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 Vowels</a:t>
            </a:r>
            <a:endParaRPr lang="en-US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	as in / β</a:t>
            </a:r>
            <a:r>
              <a:rPr lang="en-GB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i: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mba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./ 		‘ dead bodies’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48310" algn="l"/>
                <a:tab pos="896620" algn="l"/>
                <a:tab pos="1344930" algn="l"/>
                <a:tab pos="1793240" algn="l"/>
                <a:tab pos="2241550" algn="l"/>
                <a:tab pos="2637155" algn="ctr"/>
              </a:tabLst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/e: / 	as in / </a:t>
            </a: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e: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ria / 				‘that one’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/ε : / 	as in / 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 / 		‘bring’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a: / 	as in / b </a:t>
            </a: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ria / 		‘there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ᴐ:/ 	as in / 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ᴐ: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ɣᴐ / 		‘smoke’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/o: / 	as in /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en-GB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:ra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		‘village’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/u: / 	us in /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u: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		‘heat wave’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382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A1427-D0DD-4996-BBAA-CBAD535D0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73443"/>
            <a:ext cx="10018713" cy="1752599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VOCALIC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8E31A-51AC-4D18-9FDD-1A22676C3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051223"/>
            <a:ext cx="10018713" cy="3348680"/>
          </a:xfrm>
        </p:spPr>
        <p:txBody>
          <a:bodyPr>
            <a:normAutofit lnSpcReduction="10000"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 harmony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Gliding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Compensatory lengthening-among others</a:t>
            </a:r>
          </a:p>
        </p:txBody>
      </p:sp>
    </p:spTree>
    <p:extLst>
      <p:ext uri="{BB962C8B-B14F-4D97-AF65-F5344CB8AC3E}">
        <p14:creationId xmlns:p14="http://schemas.microsoft.com/office/powerpoint/2010/main" val="2826411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7E126-A081-4486-9A9D-8B6715FFA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0478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 HARMONY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21FB5-2C2A-43BC-9B54-35C936D87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569308"/>
            <a:ext cx="10018713" cy="5288691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refers to the assimilation of vowel sounds that are similar to each other in a domain e.g.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(most common being Vowel Height harmony-VHH)i.e. Vowel height on the trapezium(3 or 4 degrees)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Backness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rounding can also be factors in vowel harmony)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in Verb affixes-the applicative, separative,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agentive,causative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(VHH)-Bantu phonology is highly sensitive to morphological considerations.</a:t>
            </a:r>
          </a:p>
        </p:txBody>
      </p:sp>
    </p:spTree>
    <p:extLst>
      <p:ext uri="{BB962C8B-B14F-4D97-AF65-F5344CB8AC3E}">
        <p14:creationId xmlns:p14="http://schemas.microsoft.com/office/powerpoint/2010/main" val="1095489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20E3-53DA-481D-8876-CB8F1086E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VOWEL HARMONY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57682-D460-4B92-91BC-B6C8C76CE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865871"/>
            <a:ext cx="10018713" cy="4584356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Hyman (1999), vowel height harmonising is found in many Bantu languages. It is also found in </a:t>
            </a: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Gichuka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Vowel height harmony in </a:t>
            </a: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Gichuka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is a lowering process of high vowels that are preceded by mid -vowels in the root. In the applicative suffix, the vowel ~e~ is lowered to/ ε /only before the mid-vowels {ε, ᴐ} while in the separative suffix, the vowel ~ o ~ is lowered to / ᴐ / only following an / ᴐ /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92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FACC-64BC-4C20-9FA0-7F43ABDE9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358349"/>
            <a:ext cx="10018713" cy="790830"/>
          </a:xfrm>
        </p:spPr>
        <p:txBody>
          <a:bodyPr/>
          <a:lstStyle/>
          <a:p>
            <a:r>
              <a:rPr lang="en-US" dirty="0"/>
              <a:t>APPLICATIVE IN GICHUKA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AFDD6A-80A8-4135-9A0C-BB070227EB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4294"/>
              </p:ext>
            </p:extLst>
          </p:nvPr>
        </p:nvGraphicFramePr>
        <p:xfrm>
          <a:off x="1484311" y="1445741"/>
          <a:ext cx="10018712" cy="5053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8864">
                  <a:extLst>
                    <a:ext uri="{9D8B030D-6E8A-4147-A177-3AD203B41FA5}">
                      <a16:colId xmlns:a16="http://schemas.microsoft.com/office/drawing/2014/main" val="941338197"/>
                    </a:ext>
                  </a:extLst>
                </a:gridCol>
                <a:gridCol w="2142701">
                  <a:extLst>
                    <a:ext uri="{9D8B030D-6E8A-4147-A177-3AD203B41FA5}">
                      <a16:colId xmlns:a16="http://schemas.microsoft.com/office/drawing/2014/main" val="1409444995"/>
                    </a:ext>
                  </a:extLst>
                </a:gridCol>
                <a:gridCol w="2228917">
                  <a:extLst>
                    <a:ext uri="{9D8B030D-6E8A-4147-A177-3AD203B41FA5}">
                      <a16:colId xmlns:a16="http://schemas.microsoft.com/office/drawing/2014/main" val="1820524575"/>
                    </a:ext>
                  </a:extLst>
                </a:gridCol>
                <a:gridCol w="3050495">
                  <a:extLst>
                    <a:ext uri="{9D8B030D-6E8A-4147-A177-3AD203B41FA5}">
                      <a16:colId xmlns:a16="http://schemas.microsoft.com/office/drawing/2014/main" val="4009962294"/>
                    </a:ext>
                  </a:extLst>
                </a:gridCol>
                <a:gridCol w="1967735">
                  <a:extLst>
                    <a:ext uri="{9D8B030D-6E8A-4147-A177-3AD203B41FA5}">
                      <a16:colId xmlns:a16="http://schemas.microsoft.com/office/drawing/2014/main" val="143049873"/>
                    </a:ext>
                  </a:extLst>
                </a:gridCol>
              </a:tblGrid>
              <a:tr h="6317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(1)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Verb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Gloss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Applicative Suffix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Gloss 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3296886"/>
                  </a:ext>
                </a:extLst>
              </a:tr>
              <a:tr h="6317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a)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Rĩma / rema /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‘weed’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rĩm-ĩra</a:t>
                      </a: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</a:t>
                      </a:r>
                      <a:r>
                        <a:rPr lang="en-GB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remera</a:t>
                      </a: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‘weed for’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935545"/>
                  </a:ext>
                </a:extLst>
              </a:tr>
              <a:tr h="6317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b)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Ringa /ringa /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‘beat’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ring-</a:t>
                      </a:r>
                      <a:r>
                        <a:rPr lang="en-GB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ĩr</a:t>
                      </a: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-a /</a:t>
                      </a:r>
                      <a:r>
                        <a:rPr lang="en-GB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ringera</a:t>
                      </a: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‘beat for’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9630576"/>
                  </a:ext>
                </a:extLst>
              </a:tr>
              <a:tr h="6317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c)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ruga /ruga /                      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‘cook’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rug-</a:t>
                      </a:r>
                      <a:r>
                        <a:rPr lang="en-GB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ĩr</a:t>
                      </a: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-a / </a:t>
                      </a:r>
                      <a:r>
                        <a:rPr lang="en-GB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rugera</a:t>
                      </a: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‘cook for’                                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7470039"/>
                  </a:ext>
                </a:extLst>
              </a:tr>
              <a:tr h="6317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3147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d)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3147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rũg a /roga /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‘jump’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rũg-ĩr-a / rogera /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‘jump for’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946533"/>
                  </a:ext>
                </a:extLst>
              </a:tr>
              <a:tr h="6317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e)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Taara / ta:ra 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‘select’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taar-ĩr-a/ taarera /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‘select for’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5857523"/>
                  </a:ext>
                </a:extLst>
              </a:tr>
              <a:tr h="6317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f)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Reeta /rε:ta /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‘bring’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rete-er-a / rεtεra /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‘bring for’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6300654"/>
                  </a:ext>
                </a:extLst>
              </a:tr>
              <a:tr h="6317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g)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Oba / ɔβa /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‘tie’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oβ-er-a / ɔβεra /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‘tie for’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3871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593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94530-B3C0-496C-9695-D0CA8F08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246" y="-673444"/>
            <a:ext cx="10018713" cy="1752599"/>
          </a:xfrm>
        </p:spPr>
        <p:txBody>
          <a:bodyPr/>
          <a:lstStyle/>
          <a:p>
            <a:r>
              <a:rPr lang="en-US" dirty="0"/>
              <a:t>SEPARATIVE IN GICHUKA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3E205D-A2CE-4379-839D-E2729730F7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631583"/>
              </p:ext>
            </p:extLst>
          </p:nvPr>
        </p:nvGraphicFramePr>
        <p:xfrm>
          <a:off x="1767015" y="1470454"/>
          <a:ext cx="9811265" cy="5032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8948">
                  <a:extLst>
                    <a:ext uri="{9D8B030D-6E8A-4147-A177-3AD203B41FA5}">
                      <a16:colId xmlns:a16="http://schemas.microsoft.com/office/drawing/2014/main" val="35940566"/>
                    </a:ext>
                  </a:extLst>
                </a:gridCol>
                <a:gridCol w="1988611">
                  <a:extLst>
                    <a:ext uri="{9D8B030D-6E8A-4147-A177-3AD203B41FA5}">
                      <a16:colId xmlns:a16="http://schemas.microsoft.com/office/drawing/2014/main" val="3498457106"/>
                    </a:ext>
                  </a:extLst>
                </a:gridCol>
                <a:gridCol w="2154674">
                  <a:extLst>
                    <a:ext uri="{9D8B030D-6E8A-4147-A177-3AD203B41FA5}">
                      <a16:colId xmlns:a16="http://schemas.microsoft.com/office/drawing/2014/main" val="4228789991"/>
                    </a:ext>
                  </a:extLst>
                </a:gridCol>
                <a:gridCol w="2745075">
                  <a:extLst>
                    <a:ext uri="{9D8B030D-6E8A-4147-A177-3AD203B41FA5}">
                      <a16:colId xmlns:a16="http://schemas.microsoft.com/office/drawing/2014/main" val="4271096393"/>
                    </a:ext>
                  </a:extLst>
                </a:gridCol>
                <a:gridCol w="2263957">
                  <a:extLst>
                    <a:ext uri="{9D8B030D-6E8A-4147-A177-3AD203B41FA5}">
                      <a16:colId xmlns:a16="http://schemas.microsoft.com/office/drawing/2014/main" val="2250414073"/>
                    </a:ext>
                  </a:extLst>
                </a:gridCol>
              </a:tblGrid>
              <a:tr h="4686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(2)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Verb                           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Gloss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Separative Suffix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Gloss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3621977"/>
                  </a:ext>
                </a:extLst>
              </a:tr>
              <a:tr h="4686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a)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Ĩkara / ekara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‘sit’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 err="1">
                          <a:effectLst/>
                        </a:rPr>
                        <a:t>ĩkar</a:t>
                      </a:r>
                      <a:r>
                        <a:rPr lang="en-GB" sz="2400" dirty="0">
                          <a:effectLst/>
                        </a:rPr>
                        <a:t>-</a:t>
                      </a:r>
                      <a:r>
                        <a:rPr lang="en-GB" sz="2400" dirty="0" err="1">
                          <a:effectLst/>
                        </a:rPr>
                        <a:t>ũk</a:t>
                      </a:r>
                      <a:r>
                        <a:rPr lang="en-GB" sz="2400" dirty="0">
                          <a:effectLst/>
                        </a:rPr>
                        <a:t>-a / </a:t>
                      </a:r>
                      <a:r>
                        <a:rPr lang="en-GB" sz="2400" dirty="0" err="1">
                          <a:effectLst/>
                        </a:rPr>
                        <a:t>ekaroka</a:t>
                      </a:r>
                      <a:r>
                        <a:rPr lang="en-GB" sz="2400" dirty="0">
                          <a:effectLst/>
                        </a:rPr>
                        <a:t> /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‘stand’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7361195"/>
                  </a:ext>
                </a:extLst>
              </a:tr>
              <a:tr h="4686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b)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Binga / βinga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‘close’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Bing-</a:t>
                      </a:r>
                      <a:r>
                        <a:rPr lang="en-GB" sz="2400" dirty="0" err="1">
                          <a:effectLst/>
                        </a:rPr>
                        <a:t>ũr</a:t>
                      </a:r>
                      <a:r>
                        <a:rPr lang="en-GB" sz="2400" dirty="0">
                          <a:effectLst/>
                        </a:rPr>
                        <a:t>-a / β</a:t>
                      </a:r>
                      <a:r>
                        <a:rPr lang="en-GB" sz="2400" dirty="0" err="1">
                          <a:effectLst/>
                        </a:rPr>
                        <a:t>ingora</a:t>
                      </a:r>
                      <a:r>
                        <a:rPr lang="en-GB" sz="2400" dirty="0">
                          <a:effectLst/>
                        </a:rPr>
                        <a:t> /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‘open’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1168193"/>
                  </a:ext>
                </a:extLst>
              </a:tr>
              <a:tr h="4686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c)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Curia / curia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‘hang’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churũ-ki-a / curokia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‘unhang’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3863370"/>
                  </a:ext>
                </a:extLst>
              </a:tr>
              <a:tr h="4686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d)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Kũnja / konja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‘fold’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kũnj-ũr-a / konjora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‘unfold’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1829860"/>
                  </a:ext>
                </a:extLst>
              </a:tr>
              <a:tr h="4686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e)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Maka / maka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‘be sad’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Mak-ũk-a / makoka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‘stop being sad’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411048"/>
                  </a:ext>
                </a:extLst>
              </a:tr>
              <a:tr h="99125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f)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Tega /tεga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‘put on fire’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Teg-ũr-a / tεgora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‘remove from fire’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9114028"/>
                  </a:ext>
                </a:extLst>
              </a:tr>
              <a:tr h="99125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g)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Oba/ ɔβa /</a:t>
                      </a:r>
                      <a:endParaRPr lang="en-US" sz="240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‘tie’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>
                          <a:effectLst/>
                        </a:rPr>
                        <a:t>Ob-or-a / ɔβɔra /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GB" sz="2400" dirty="0">
                          <a:effectLst/>
                        </a:rPr>
                        <a:t>‘untie’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7539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36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922CF-C8D8-407F-94BC-86988ED0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759940"/>
          </a:xfrm>
        </p:spPr>
        <p:txBody>
          <a:bodyPr>
            <a:normAutofit/>
          </a:bodyPr>
          <a:lstStyle/>
          <a:p>
            <a:r>
              <a:rPr lang="en-US" dirty="0"/>
              <a:t>EXPLANATION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AEC38-00B7-42D3-8964-C3906E6C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445741"/>
            <a:ext cx="10018713" cy="4345459"/>
          </a:xfrm>
        </p:spPr>
        <p:txBody>
          <a:bodyPr>
            <a:normAutofit fontScale="92500"/>
          </a:bodyPr>
          <a:lstStyle/>
          <a:p>
            <a:r>
              <a:rPr lang="en-GB" sz="3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Gichuka</a:t>
            </a:r>
            <a:r>
              <a:rPr lang="en-GB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vowel harmony process can therefore be explained by saying that the data in (1a-e) show no harmonisation of the applicative suffix, while (1f) and (1g) do. The data in (2) shows that only the mid vowel /ᴐ / triggers harmony. Suffixes with /a / show no vowel harmony (1e and 2e). The vowel harmony is asymmetric because in the case of suffixes containing / u /, the mid vowel /ε / fails to trigger the process (2f).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64E52C-3400-462B-BCD1-A9D8690177A4}"/>
              </a:ext>
            </a:extLst>
          </p:cNvPr>
          <p:cNvSpPr/>
          <p:nvPr/>
        </p:nvSpPr>
        <p:spPr>
          <a:xfrm>
            <a:off x="3048000" y="-702900"/>
            <a:ext cx="6096000" cy="4633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tabLst>
                <a:tab pos="228600" algn="l"/>
              </a:tabLs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7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3668-83F0-4E28-84BE-D4B1D1347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18007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4B072-1170-400E-8D16-DBF5A2B6E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2429" y="1865871"/>
            <a:ext cx="10018713" cy="4114799"/>
          </a:xfrm>
        </p:spPr>
        <p:txBody>
          <a:bodyPr>
            <a:normAutofit fontScale="25000" lnSpcReduction="20000"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Kiswahili Vowel Harmony(Applicative</a:t>
            </a: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Gloss</a:t>
            </a:r>
          </a:p>
          <a:p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Fanya-fanyia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			do for				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pikia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cook for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Ruka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rukia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jump for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Shona -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shonea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sew for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Leta -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letea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9600">
                <a:latin typeface="Times New Roman" panose="02020603050405020304" pitchFamily="18" charset="0"/>
                <a:cs typeface="Times New Roman" panose="02020603050405020304" pitchFamily="18" charset="0"/>
              </a:rPr>
              <a:t> 	bring 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the data and summarize the vowel harmony that is found in Kiswahili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native speaker to give us another set of data for comparison e.g.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Gusii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56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C49A2-AC09-404C-869A-82B2485B6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48729"/>
            <a:ext cx="10018713" cy="125421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3626B-17DA-43C1-93C6-D4D374FCA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29947"/>
            <a:ext cx="10018713" cy="40612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the gliding of u/o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 into w and y respectively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example: Kikuyu(agentive)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Gloss</a:t>
            </a: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Mo+aka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mwaki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builder</a:t>
            </a: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Mo+endia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mwendia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buyer</a:t>
            </a: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Mo+adeka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mwandeki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writer</a:t>
            </a: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Mo+atura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mwaturi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cutter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242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ECE95-330C-41AA-817B-8CE52DEB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COMPENSATORY LENGHTHENING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8A470-F8F1-491D-9651-E6A0E8F0C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79373"/>
            <a:ext cx="10018713" cy="5177481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lengthening of a vowel sound upon the loss of a following consonant usually in the syllable coda.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also be triggered by the loss of a vowel in an adjacent syllable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Bonface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provide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data: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ᵦ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emba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				/e</a:t>
            </a:r>
            <a:r>
              <a:rPr lang="el-G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ᵦ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jeemba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emi-osi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				/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emujuusi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674729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7F133-1069-4BBE-9B27-D184E498A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081216"/>
          </a:xfrm>
        </p:spPr>
        <p:txBody>
          <a:bodyPr/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CONSONANT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5FFC8-7576-4175-B824-B8FAF9DE5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952368"/>
            <a:ext cx="10018713" cy="44237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Remarks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Bantu languages are reported to have two sets of plosives, voiced and voiceless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them have a full set of nasals  at each place of articulation where a stop or an affricate appears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them have a relatively limited set of fricatives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often have one liquid but some have two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Gitigania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Approximants occur in Bantu languages(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j,w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often alternating with high vowels(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out for the consonant Clusters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746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36975-6D67-4D5E-B538-61EE5078B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CONSONANT</a:t>
            </a:r>
            <a:r>
              <a:rPr lang="en-US" dirty="0"/>
              <a:t> PHONOLOGY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75B09-8DB0-42E6-9EFE-52D6C051E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347785"/>
            <a:ext cx="10018713" cy="207181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Consonant Clusters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Dahl’s law</a:t>
            </a:r>
          </a:p>
        </p:txBody>
      </p:sp>
    </p:spTree>
    <p:extLst>
      <p:ext uri="{BB962C8B-B14F-4D97-AF65-F5344CB8AC3E}">
        <p14:creationId xmlns:p14="http://schemas.microsoft.com/office/powerpoint/2010/main" val="2021473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95B02-A64E-43D6-A561-2569F5638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CONSONANT CLUSTERS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1C8DD-89B1-4C5B-8C62-B036276B5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of two types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 nasal + a homorganic stop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mp,mb,nt,nk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(commonly referred to as NC clusters)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 nasal +a glide(NG)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NB: They can vary greatly from language to language…be on the lookout for them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050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820FD-44F9-48DC-81B4-647E61468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DAHL’S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52A7F-9E6F-44B2-9FBF-6D7CA9F78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236573"/>
            <a:ext cx="10018713" cy="3935627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Voiceless stops become voiced if the consonant in the next syllable is also voiced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has taken place in Kikuyu as shown below:</a:t>
            </a:r>
          </a:p>
          <a:p>
            <a:pPr marL="457200" lvl="1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								Gloss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		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gekeno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				happiness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ke+tea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			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gutea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			 	respect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		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gitumi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				reason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languages have not undergone the process and there violations so the need to look at each language individually.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71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BBF40-0F1E-4D6E-88DA-3C0BDF6A8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7000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G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CHUKA CONSONANT SYSTEM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F33CAD-92AD-4FDF-9262-130302F193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6707080"/>
              </p:ext>
            </p:extLst>
          </p:nvPr>
        </p:nvGraphicFramePr>
        <p:xfrm>
          <a:off x="1383957" y="1433384"/>
          <a:ext cx="9170202" cy="53541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5388">
                  <a:extLst>
                    <a:ext uri="{9D8B030D-6E8A-4147-A177-3AD203B41FA5}">
                      <a16:colId xmlns:a16="http://schemas.microsoft.com/office/drawing/2014/main" val="2011410533"/>
                    </a:ext>
                  </a:extLst>
                </a:gridCol>
                <a:gridCol w="1251272">
                  <a:extLst>
                    <a:ext uri="{9D8B030D-6E8A-4147-A177-3AD203B41FA5}">
                      <a16:colId xmlns:a16="http://schemas.microsoft.com/office/drawing/2014/main" val="1061247722"/>
                    </a:ext>
                  </a:extLst>
                </a:gridCol>
                <a:gridCol w="1564090">
                  <a:extLst>
                    <a:ext uri="{9D8B030D-6E8A-4147-A177-3AD203B41FA5}">
                      <a16:colId xmlns:a16="http://schemas.microsoft.com/office/drawing/2014/main" val="2587316303"/>
                    </a:ext>
                  </a:extLst>
                </a:gridCol>
                <a:gridCol w="1668362">
                  <a:extLst>
                    <a:ext uri="{9D8B030D-6E8A-4147-A177-3AD203B41FA5}">
                      <a16:colId xmlns:a16="http://schemas.microsoft.com/office/drawing/2014/main" val="2274217658"/>
                    </a:ext>
                  </a:extLst>
                </a:gridCol>
                <a:gridCol w="1355545">
                  <a:extLst>
                    <a:ext uri="{9D8B030D-6E8A-4147-A177-3AD203B41FA5}">
                      <a16:colId xmlns:a16="http://schemas.microsoft.com/office/drawing/2014/main" val="3732577800"/>
                    </a:ext>
                  </a:extLst>
                </a:gridCol>
                <a:gridCol w="1355545">
                  <a:extLst>
                    <a:ext uri="{9D8B030D-6E8A-4147-A177-3AD203B41FA5}">
                      <a16:colId xmlns:a16="http://schemas.microsoft.com/office/drawing/2014/main" val="838357076"/>
                    </a:ext>
                  </a:extLst>
                </a:gridCol>
              </a:tblGrid>
              <a:tr h="158375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Bilabial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Dental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Alveolar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Palatal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Velar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545738"/>
                  </a:ext>
                </a:extLst>
              </a:tr>
              <a:tr h="7540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Plosives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    (d)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    (Ɉ)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    (g)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1300885"/>
                  </a:ext>
                </a:extLst>
              </a:tr>
              <a:tr h="7540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Trill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3703577"/>
                  </a:ext>
                </a:extLst>
              </a:tr>
              <a:tr h="7540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Fricative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ð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ɣ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6950474"/>
                  </a:ext>
                </a:extLst>
              </a:tr>
              <a:tr h="7540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Semi Vowel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(w)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(j)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8995705"/>
                  </a:ext>
                </a:extLst>
              </a:tr>
              <a:tr h="7540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Nasal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ɲ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ŋ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749791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551CD400-DF87-4CA0-97C3-46EB1EB93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Gichuka Consonants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461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4186-3F10-4886-861A-EABCD3676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512805"/>
          </a:xfrm>
        </p:spPr>
        <p:txBody>
          <a:bodyPr>
            <a:normAutofit fontScale="90000"/>
          </a:bodyPr>
          <a:lstStyle/>
          <a:p>
            <a:r>
              <a:rPr lang="en-US" dirty="0"/>
              <a:t>plosives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33120-30B3-4259-B681-407AA7DFF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05233"/>
            <a:ext cx="10018713" cy="40859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000" dirty="0"/>
          </a:p>
          <a:p>
            <a:pPr lvl="3"/>
            <a:r>
              <a:rPr lang="en-GB" sz="3100" dirty="0"/>
              <a:t>/b/ - voiceless bilabial stop –/ </a:t>
            </a:r>
            <a:r>
              <a:rPr lang="en-GB" sz="3100" b="1" dirty="0" err="1"/>
              <a:t>b</a:t>
            </a:r>
            <a:r>
              <a:rPr lang="en-GB" sz="3100" dirty="0" err="1"/>
              <a:t>a</a:t>
            </a:r>
            <a:r>
              <a:rPr lang="en-GB" sz="3100" dirty="0"/>
              <a:t> / 		‘give ’</a:t>
            </a:r>
            <a:endParaRPr lang="en-US" sz="3100" dirty="0"/>
          </a:p>
          <a:p>
            <a:pPr lvl="3"/>
            <a:r>
              <a:rPr lang="en-GB" sz="3100" dirty="0"/>
              <a:t>/t/ - voiceless alveolar stop –/ β</a:t>
            </a:r>
            <a:r>
              <a:rPr lang="en-GB" sz="3100" dirty="0" err="1"/>
              <a:t>a</a:t>
            </a:r>
            <a:r>
              <a:rPr lang="en-GB" sz="3100" b="1" dirty="0" err="1"/>
              <a:t>t</a:t>
            </a:r>
            <a:r>
              <a:rPr lang="en-GB" sz="3100" dirty="0" err="1"/>
              <a:t>a</a:t>
            </a:r>
            <a:r>
              <a:rPr lang="en-GB" sz="3100" dirty="0"/>
              <a:t> / 		‘sweep’</a:t>
            </a:r>
            <a:endParaRPr lang="en-US" sz="3100" dirty="0"/>
          </a:p>
          <a:p>
            <a:pPr lvl="3"/>
            <a:r>
              <a:rPr lang="en-GB" sz="3100" dirty="0"/>
              <a:t>/d/ - voiced alveolar stop- / </a:t>
            </a:r>
            <a:r>
              <a:rPr lang="en-GB" sz="3100" dirty="0" err="1"/>
              <a:t>mogon</a:t>
            </a:r>
            <a:r>
              <a:rPr lang="en-GB" sz="3100" b="1" dirty="0" err="1"/>
              <a:t>d</a:t>
            </a:r>
            <a:r>
              <a:rPr lang="en-GB" sz="3100" dirty="0" err="1"/>
              <a:t>a</a:t>
            </a:r>
            <a:r>
              <a:rPr lang="en-GB" sz="3100" dirty="0"/>
              <a:t> /	‘ farm/garden’</a:t>
            </a:r>
            <a:endParaRPr lang="en-US" sz="3100" dirty="0"/>
          </a:p>
          <a:p>
            <a:pPr lvl="3"/>
            <a:r>
              <a:rPr lang="en-GB" sz="3100" dirty="0"/>
              <a:t>/c/ - voiceless palatal stop – /</a:t>
            </a:r>
            <a:r>
              <a:rPr lang="en-GB" sz="3100" dirty="0" err="1"/>
              <a:t>o</a:t>
            </a:r>
            <a:r>
              <a:rPr lang="en-GB" sz="3100" b="1" dirty="0" err="1"/>
              <a:t>c</a:t>
            </a:r>
            <a:r>
              <a:rPr lang="en-GB" sz="3100" dirty="0" err="1"/>
              <a:t>a</a:t>
            </a:r>
            <a:r>
              <a:rPr lang="en-GB" sz="3100" dirty="0"/>
              <a:t> / 		‘pick’</a:t>
            </a:r>
            <a:endParaRPr lang="en-US" sz="3100" dirty="0"/>
          </a:p>
          <a:p>
            <a:pPr lvl="3"/>
            <a:r>
              <a:rPr lang="en-GB" sz="3100" dirty="0"/>
              <a:t>/ Ɉ / - voiced palatal stop - /</a:t>
            </a:r>
            <a:r>
              <a:rPr lang="en-GB" sz="3100" dirty="0" err="1"/>
              <a:t>n</a:t>
            </a:r>
            <a:r>
              <a:rPr lang="en-GB" sz="3100" b="1" dirty="0" err="1"/>
              <a:t>Ɉ</a:t>
            </a:r>
            <a:r>
              <a:rPr lang="en-GB" sz="3100" dirty="0" err="1"/>
              <a:t>oke</a:t>
            </a:r>
            <a:r>
              <a:rPr lang="en-GB" sz="3100" dirty="0"/>
              <a:t> / 		‘ bee’</a:t>
            </a:r>
            <a:endParaRPr lang="en-US" sz="3100" dirty="0"/>
          </a:p>
          <a:p>
            <a:pPr lvl="3"/>
            <a:r>
              <a:rPr lang="en-GB" sz="3100" dirty="0"/>
              <a:t>/k/ - voiceless velar stop –/ </a:t>
            </a:r>
            <a:r>
              <a:rPr lang="en-GB" sz="3100" b="1" dirty="0"/>
              <a:t>k</a:t>
            </a:r>
            <a:r>
              <a:rPr lang="en-GB" sz="3100" dirty="0"/>
              <a:t>aβ</a:t>
            </a:r>
            <a:r>
              <a:rPr lang="en-GB" sz="3100" dirty="0" err="1"/>
              <a:t>io</a:t>
            </a:r>
            <a:r>
              <a:rPr lang="en-GB" sz="3100" dirty="0"/>
              <a:t> / 		 knife </a:t>
            </a:r>
            <a:endParaRPr lang="en-US" sz="3100" dirty="0"/>
          </a:p>
          <a:p>
            <a:pPr lvl="3"/>
            <a:r>
              <a:rPr lang="en-GB" sz="3100" dirty="0"/>
              <a:t>/g/ - voiced velar stop –/ </a:t>
            </a:r>
            <a:r>
              <a:rPr lang="en-GB" sz="3100" b="1" dirty="0" err="1"/>
              <a:t>ɣ</a:t>
            </a:r>
            <a:r>
              <a:rPr lang="en-GB" sz="3100" dirty="0" err="1"/>
              <a:t>aka</a:t>
            </a:r>
            <a:r>
              <a:rPr lang="en-GB" sz="3100" dirty="0"/>
              <a:t> / 		‘ this one’</a:t>
            </a:r>
            <a:endParaRPr lang="en-US" sz="3100" dirty="0"/>
          </a:p>
          <a:p>
            <a:pPr marL="0" indent="0">
              <a:buNone/>
            </a:pPr>
            <a:endParaRPr lang="en-US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1032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978B-E361-4DE1-B07B-FB556AF24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759941"/>
          </a:xfrm>
        </p:spPr>
        <p:txBody>
          <a:bodyPr/>
          <a:lstStyle/>
          <a:p>
            <a:r>
              <a:rPr lang="en-US" dirty="0"/>
              <a:t>Fricatives and Nasals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6AF09-1B1F-490A-BCDD-7E4C9A3A0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940011"/>
            <a:ext cx="10018713" cy="436193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/>
          </a:p>
          <a:p>
            <a:pPr lvl="3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β / - voiced bilabial fricative -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β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/ 		‘father’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/ð / - voiced dental fricative -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ð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ɔma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		‘ read’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ɣ / - voiceless velar fricative - /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ntɔ</a:t>
            </a:r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ɣ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ɔ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	 	‘smoke’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m / -  bilabial nasal–	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		‘mother’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n / -  alveolar nasal –	/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			 see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ɲ / - palatal nasal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	/ </a:t>
            </a:r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ɲ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	 		‘drink’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ŋ / velar nasal – 	/ </a:t>
            </a:r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ŋ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ɔmbe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	 	‘cow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71811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103FE-B168-41A3-971B-6C3BF10ED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-2"/>
            <a:ext cx="10018713" cy="741406"/>
          </a:xfrm>
        </p:spPr>
        <p:txBody>
          <a:bodyPr/>
          <a:lstStyle/>
          <a:p>
            <a:r>
              <a:rPr lang="en-US" dirty="0"/>
              <a:t>NC Clusters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E7DBF7-87F6-457A-8B48-2C61519418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7818983"/>
              </p:ext>
            </p:extLst>
          </p:nvPr>
        </p:nvGraphicFramePr>
        <p:xfrm>
          <a:off x="1867372" y="778474"/>
          <a:ext cx="9966123" cy="56868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4246">
                  <a:extLst>
                    <a:ext uri="{9D8B030D-6E8A-4147-A177-3AD203B41FA5}">
                      <a16:colId xmlns:a16="http://schemas.microsoft.com/office/drawing/2014/main" val="3538406476"/>
                    </a:ext>
                  </a:extLst>
                </a:gridCol>
                <a:gridCol w="2477743">
                  <a:extLst>
                    <a:ext uri="{9D8B030D-6E8A-4147-A177-3AD203B41FA5}">
                      <a16:colId xmlns:a16="http://schemas.microsoft.com/office/drawing/2014/main" val="87144780"/>
                    </a:ext>
                  </a:extLst>
                </a:gridCol>
                <a:gridCol w="1335905">
                  <a:extLst>
                    <a:ext uri="{9D8B030D-6E8A-4147-A177-3AD203B41FA5}">
                      <a16:colId xmlns:a16="http://schemas.microsoft.com/office/drawing/2014/main" val="314822829"/>
                    </a:ext>
                  </a:extLst>
                </a:gridCol>
                <a:gridCol w="1631092">
                  <a:extLst>
                    <a:ext uri="{9D8B030D-6E8A-4147-A177-3AD203B41FA5}">
                      <a16:colId xmlns:a16="http://schemas.microsoft.com/office/drawing/2014/main" val="4053356682"/>
                    </a:ext>
                  </a:extLst>
                </a:gridCol>
                <a:gridCol w="2677137">
                  <a:extLst>
                    <a:ext uri="{9D8B030D-6E8A-4147-A177-3AD203B41FA5}">
                      <a16:colId xmlns:a16="http://schemas.microsoft.com/office/drawing/2014/main" val="462231601"/>
                    </a:ext>
                  </a:extLst>
                </a:gridCol>
              </a:tblGrid>
              <a:tr h="114325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Nasal Consonant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Point of Homorganic Nasal Assimilation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Phonetic Symbol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Gloss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extLst>
                  <a:ext uri="{0D108BD9-81ED-4DB2-BD59-A6C34878D82A}">
                    <a16:rowId xmlns:a16="http://schemas.microsoft.com/office/drawing/2014/main" val="2850605036"/>
                  </a:ext>
                </a:extLst>
              </a:tr>
              <a:tr h="3529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Bilabial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m͡b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mbori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goat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extLst>
                  <a:ext uri="{0D108BD9-81ED-4DB2-BD59-A6C34878D82A}">
                    <a16:rowId xmlns:a16="http://schemas.microsoft.com/office/drawing/2014/main" val="2710172282"/>
                  </a:ext>
                </a:extLst>
              </a:tr>
              <a:tr h="3529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Alveolar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n͡d /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ndeke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aeroplane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extLst>
                  <a:ext uri="{0D108BD9-81ED-4DB2-BD59-A6C34878D82A}">
                    <a16:rowId xmlns:a16="http://schemas.microsoft.com/office/drawing/2014/main" val="4006233467"/>
                  </a:ext>
                </a:extLst>
              </a:tr>
              <a:tr h="3529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nj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Alveolar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n͡j /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njoka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snake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extLst>
                  <a:ext uri="{0D108BD9-81ED-4DB2-BD59-A6C34878D82A}">
                    <a16:rowId xmlns:a16="http://schemas.microsoft.com/office/drawing/2014/main" val="3412155455"/>
                  </a:ext>
                </a:extLst>
              </a:tr>
              <a:tr h="3529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Alveolar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n͡t /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ntaka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extLst>
                  <a:ext uri="{0D108BD9-81ED-4DB2-BD59-A6C34878D82A}">
                    <a16:rowId xmlns:a16="http://schemas.microsoft.com/office/drawing/2014/main" val="482032933"/>
                  </a:ext>
                </a:extLst>
              </a:tr>
              <a:tr h="3529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Palatal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/n͡c /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</a:t>
                      </a:r>
                      <a:r>
                        <a:rPr lang="sw-KE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Jail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extLst>
                  <a:ext uri="{0D108BD9-81ED-4DB2-BD59-A6C34878D82A}">
                    <a16:rowId xmlns:a16="http://schemas.microsoft.com/office/drawing/2014/main" val="1473641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rw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Dental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bilabial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n͡ð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rw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nthaka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rw</a:t>
                      </a:r>
                      <a:r>
                        <a:rPr lang="sw-K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ĩ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sw-KE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ĩ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circumcised young man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hawk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extLst>
                  <a:ext uri="{0D108BD9-81ED-4DB2-BD59-A6C34878D82A}">
                    <a16:rowId xmlns:a16="http://schemas.microsoft.com/office/drawing/2014/main" val="4164447848"/>
                  </a:ext>
                </a:extLst>
              </a:tr>
              <a:tr h="3529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Velar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n͡k /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nk</a:t>
                      </a:r>
                      <a:r>
                        <a:rPr lang="sw-KE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ũ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gunny bag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extLst>
                  <a:ext uri="{0D108BD9-81ED-4DB2-BD59-A6C34878D82A}">
                    <a16:rowId xmlns:a16="http://schemas.microsoft.com/office/drawing/2014/main" val="3965430941"/>
                  </a:ext>
                </a:extLst>
              </a:tr>
              <a:tr h="74811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nw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Velar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bilabial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n͡g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nw</a:t>
                      </a: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nguo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nwabo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clothes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Still there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extLst>
                  <a:ext uri="{0D108BD9-81ED-4DB2-BD59-A6C34878D82A}">
                    <a16:rowId xmlns:a16="http://schemas.microsoft.com/office/drawing/2014/main" val="1071662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004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B1E37-5679-413A-BFC6-6487E27E3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871151"/>
          </a:xfrm>
        </p:spPr>
        <p:txBody>
          <a:bodyPr/>
          <a:lstStyle/>
          <a:p>
            <a:r>
              <a:rPr lang="en-US" dirty="0"/>
              <a:t>Semi-Vowels and Trills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942CF-5BA7-4319-A53F-51E85DE9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17589"/>
            <a:ext cx="10018713" cy="44546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w / -  bilabial semi-vowel – </a:t>
            </a:r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GB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		 ‘yours’</a:t>
            </a: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j / -  palatal semi-vowel –/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mbɔ</a:t>
            </a:r>
            <a:r>
              <a:rPr lang="en-GB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		dry maize stalk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r / - alveolar trill –‘ </a:t>
            </a:r>
            <a:r>
              <a:rPr lang="en-GB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		 ‘ dig’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047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01B99-E52A-43F7-A7F6-408071F4D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F5C94-AE62-46D1-8BCD-57581F5F7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NB: There are other processes such as Bantu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spirantization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aspiration, palatalization, nasal harmony, nasalization and others that we need to be on the look out for. I have only looked at those which are commonly attested.</a:t>
            </a:r>
          </a:p>
        </p:txBody>
      </p:sp>
    </p:spTree>
    <p:extLst>
      <p:ext uri="{BB962C8B-B14F-4D97-AF65-F5344CB8AC3E}">
        <p14:creationId xmlns:p14="http://schemas.microsoft.com/office/powerpoint/2010/main" val="1152891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89D38-6D2F-4011-B8B1-142D4B9A0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SYLLABIFICATION IN BANTU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2A720-AC84-441E-A9C2-E6A91B3A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Bantu syllable structure is open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Summary(N)CV,NV,V)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Unresolved issues on Bantu syllabification include :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-syllabic status of consonant clusters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-resolution of vowel hiatus</a:t>
            </a:r>
          </a:p>
        </p:txBody>
      </p:sp>
    </p:spTree>
    <p:extLst>
      <p:ext uri="{BB962C8B-B14F-4D97-AF65-F5344CB8AC3E}">
        <p14:creationId xmlns:p14="http://schemas.microsoft.com/office/powerpoint/2010/main" val="38653155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F0DA-9085-4E54-AEBA-FEE891214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007076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B4ABB-73E4-4654-88C1-464DFE305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 words from Bantu words in pairs/groups and identify the syllables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muntu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mwari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ino,etc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3512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7ED5C-EAB4-472A-B732-172D1A52F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66568"/>
          </a:xfrm>
        </p:spPr>
        <p:txBody>
          <a:bodyPr/>
          <a:lstStyle/>
          <a:p>
            <a:r>
              <a:rPr lang="en-US" dirty="0"/>
              <a:t>BANTU ORTHOGRAHY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5E6B3-83F0-44F3-A8AB-40E460D6D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Orthography- the way a language is written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wide topic because of the no. of languages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look at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Gichuka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orthography will help us transcribe Central Kenya Bantu languages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 in depth study refer to the Bantu Orthography Manual (2010) by Leila Schroeder published by SIL international. </a:t>
            </a:r>
          </a:p>
        </p:txBody>
      </p:sp>
    </p:spTree>
    <p:extLst>
      <p:ext uri="{BB962C8B-B14F-4D97-AF65-F5344CB8AC3E}">
        <p14:creationId xmlns:p14="http://schemas.microsoft.com/office/powerpoint/2010/main" val="4607467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ED88-7A65-49B8-B725-2D631C344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56223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GICHUKA CONSONANTS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0F543-FC6B-4F67-B0B2-0BB6C7FC7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359243"/>
            <a:ext cx="10018713" cy="443195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Phonetic </a:t>
            </a:r>
          </a:p>
          <a:p>
            <a:pPr marL="0" indent="0">
              <a:buNone/>
            </a:pP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		Orthography		Example					Gloss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/ ɲ / -			</a:t>
            </a:r>
            <a:r>
              <a:rPr lang="en-GB" sz="5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		</a:t>
            </a:r>
            <a:r>
              <a:rPr lang="en-GB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sw-KE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ũ</a:t>
            </a:r>
            <a:r>
              <a:rPr lang="en-GB" sz="5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</a:t>
            </a: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house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/ β / –			b-	 		 	</a:t>
            </a:r>
            <a:r>
              <a:rPr lang="en-GB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aβa						father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/ ɣ /- 			g 	-			 </a:t>
            </a:r>
            <a:r>
              <a:rPr lang="en-GB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w-KE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ũ</a:t>
            </a: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w-KE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ũ						here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/ Ɉ /- 			j-	  			</a:t>
            </a:r>
            <a:r>
              <a:rPr lang="en-GB" sz="5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sw-KE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ũ</a:t>
            </a: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w-KE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ĩ						bee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/ ŋ / – 			ng-’			</a:t>
            </a:r>
            <a:r>
              <a:rPr lang="en-GB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en-GB" sz="5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’ombe</a:t>
            </a: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cow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7442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5EF17-CA6F-4301-BCD6-BF33F1DE4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78924"/>
          </a:xfrm>
        </p:spPr>
        <p:txBody>
          <a:bodyPr/>
          <a:lstStyle/>
          <a:p>
            <a:r>
              <a:rPr lang="en-US" dirty="0"/>
              <a:t>VOWEL ORTHOGRAPHY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7E159-0612-43EE-BA58-D3FAA11B0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853515"/>
            <a:ext cx="10018713" cy="48191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Phonetic </a:t>
            </a:r>
          </a:p>
          <a:p>
            <a:pPr marL="0" indent="0"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Symbol		Orthography		Example					Gloss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/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					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		</a:t>
            </a:r>
            <a:r>
              <a:rPr 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‘ things’			/e / 				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ĩ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k</a:t>
            </a:r>
            <a:r>
              <a:rPr lang="sw-K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ĩ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riko					‘charcoal stove’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/ε / 				e				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‘ in the past ‘	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/ a / 				a		 		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‘this one’	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/o / 				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ũ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	r</a:t>
            </a:r>
            <a:r>
              <a:rPr lang="sw-K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ũ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						‘ jump’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/ ɔ / 				o				</a:t>
            </a:r>
            <a:r>
              <a:rPr 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see’		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/u / 				u			 	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‘cook’	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723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1EF73-40B1-43F4-A2E4-3C32E3EC6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25D44-1600-409F-8961-007F0B2A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38781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of Bantu languages is such that phonological processes are influenced by morphological processes especially noun classes…as we look at morphology later. It will become clearer.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not looked at-phonotactics of Bantu Languages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THANK YOU.</a:t>
            </a:r>
          </a:p>
        </p:txBody>
      </p:sp>
    </p:spTree>
    <p:extLst>
      <p:ext uri="{BB962C8B-B14F-4D97-AF65-F5344CB8AC3E}">
        <p14:creationId xmlns:p14="http://schemas.microsoft.com/office/powerpoint/2010/main" val="2436655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861</TotalTime>
  <Words>2786</Words>
  <Application>Microsoft Office PowerPoint</Application>
  <PresentationFormat>Widescreen</PresentationFormat>
  <Paragraphs>383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Corbel</vt:lpstr>
      <vt:lpstr>Times New Roman</vt:lpstr>
      <vt:lpstr>Wingdings</vt:lpstr>
      <vt:lpstr>Parallax</vt:lpstr>
      <vt:lpstr>Document</vt:lpstr>
      <vt:lpstr>BANTU PHONOLOGY</vt:lpstr>
      <vt:lpstr>OBJECTIVES</vt:lpstr>
      <vt:lpstr>MOTIVATION</vt:lpstr>
      <vt:lpstr>Off we go</vt:lpstr>
      <vt:lpstr>LINGUISTIC FACTS ON BANTU LANGUAGES</vt:lpstr>
      <vt:lpstr>EXERCISE 1</vt:lpstr>
      <vt:lpstr>Guthrie’s(1967-71) Classification of Bantu languages</vt:lpstr>
      <vt:lpstr>PowerPoint Presentation</vt:lpstr>
      <vt:lpstr>Exercise 2</vt:lpstr>
      <vt:lpstr>THE VOWEL SYSTEM OF BANTU LANGUAGES</vt:lpstr>
      <vt:lpstr>     GῙCHUKA VOWEL SYSTEM</vt:lpstr>
      <vt:lpstr>PowerPoint Presentation</vt:lpstr>
      <vt:lpstr>PowerPoint Presentation</vt:lpstr>
      <vt:lpstr>VOCALIC PROCESSES</vt:lpstr>
      <vt:lpstr>VOWEL HARMONY</vt:lpstr>
      <vt:lpstr>DEFINITION OF VOWEL HARMONY</vt:lpstr>
      <vt:lpstr>APPLICATIVE IN GICHUKA</vt:lpstr>
      <vt:lpstr>SEPARATIVE IN GICHUKA</vt:lpstr>
      <vt:lpstr>EXPLANATION</vt:lpstr>
      <vt:lpstr>Exercise 3</vt:lpstr>
      <vt:lpstr>Gliding</vt:lpstr>
      <vt:lpstr>COMPENSATORY LENGHTHENING</vt:lpstr>
      <vt:lpstr>THE CONSONANT SYSTEM</vt:lpstr>
      <vt:lpstr>CONSONANT PHONOLOGY</vt:lpstr>
      <vt:lpstr>CONSONANT CLUSTERS</vt:lpstr>
      <vt:lpstr>DAHL’S LAW</vt:lpstr>
      <vt:lpstr>EXAMPLE: GῙCHUKA CONSONANT SYSTEM</vt:lpstr>
      <vt:lpstr>plosives</vt:lpstr>
      <vt:lpstr>Fricatives and Nasals</vt:lpstr>
      <vt:lpstr>NC Clusters</vt:lpstr>
      <vt:lpstr>Semi-Vowels and Trills</vt:lpstr>
      <vt:lpstr>OTHER PROCESSES</vt:lpstr>
      <vt:lpstr>SYLLABIFICATION IN BANTU</vt:lpstr>
      <vt:lpstr>Exercise 4</vt:lpstr>
      <vt:lpstr>BANTU ORTHOGRAHY</vt:lpstr>
      <vt:lpstr>GICHUKA CONSONANTS</vt:lpstr>
      <vt:lpstr>VOWEL ORTHOGRAPHY</vt:lpstr>
      <vt:lpstr>CLOSING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Bantu Phonology</dc:title>
  <dc:creator>sally</dc:creator>
  <cp:lastModifiedBy>sally</cp:lastModifiedBy>
  <cp:revision>76</cp:revision>
  <dcterms:created xsi:type="dcterms:W3CDTF">2020-01-03T22:27:59Z</dcterms:created>
  <dcterms:modified xsi:type="dcterms:W3CDTF">2020-01-13T11:43:17Z</dcterms:modified>
</cp:coreProperties>
</file>