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98" r:id="rId6"/>
    <p:sldId id="294" r:id="rId7"/>
    <p:sldId id="261" r:id="rId8"/>
    <p:sldId id="278" r:id="rId9"/>
    <p:sldId id="276" r:id="rId10"/>
    <p:sldId id="300" r:id="rId11"/>
    <p:sldId id="281" r:id="rId12"/>
    <p:sldId id="301" r:id="rId13"/>
    <p:sldId id="302" r:id="rId14"/>
    <p:sldId id="283" r:id="rId15"/>
    <p:sldId id="295" r:id="rId16"/>
    <p:sldId id="279" r:id="rId17"/>
    <p:sldId id="282" r:id="rId18"/>
    <p:sldId id="303" r:id="rId19"/>
    <p:sldId id="280" r:id="rId20"/>
    <p:sldId id="284" r:id="rId21"/>
    <p:sldId id="285" r:id="rId22"/>
    <p:sldId id="304" r:id="rId23"/>
    <p:sldId id="305" r:id="rId24"/>
    <p:sldId id="306" r:id="rId25"/>
    <p:sldId id="286" r:id="rId26"/>
    <p:sldId id="287" r:id="rId27"/>
    <p:sldId id="288" r:id="rId28"/>
    <p:sldId id="289" r:id="rId29"/>
    <p:sldId id="307" r:id="rId30"/>
    <p:sldId id="290" r:id="rId31"/>
    <p:sldId id="308" r:id="rId32"/>
    <p:sldId id="291" r:id="rId33"/>
    <p:sldId id="296" r:id="rId34"/>
    <p:sldId id="269" r:id="rId35"/>
    <p:sldId id="293" r:id="rId36"/>
    <p:sldId id="270" r:id="rId37"/>
    <p:sldId id="266" r:id="rId38"/>
    <p:sldId id="297" r:id="rId39"/>
    <p:sldId id="267" r:id="rId40"/>
    <p:sldId id="272" r:id="rId41"/>
    <p:sldId id="273" r:id="rId42"/>
    <p:sldId id="274" r:id="rId43"/>
    <p:sldId id="275" r:id="rId44"/>
    <p:sldId id="299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4614"/>
  </p:normalViewPr>
  <p:slideViewPr>
    <p:cSldViewPr snapToGrid="0" snapToObjects="1">
      <p:cViewPr varScale="1">
        <p:scale>
          <a:sx n="90" d="100"/>
          <a:sy n="90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84D93-6DFB-5041-9229-1E59153A3A71}" type="datetimeFigureOut">
              <a:rPr lang="en-US" smtClean="0"/>
              <a:t>1/8/20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8EDB0-54A7-B844-B3E1-03E8FBB0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05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A626-7FCF-B241-9A49-669EE124F356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9AD8-5324-F644-9944-C29812F1007D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972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0BE5-0EBF-7740-AF30-1E75FB89089A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67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550B-1A51-8D40-8DDF-693CDD4D7C55}" type="datetime1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0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82BD-A622-984E-9624-A529012BF1AA}" type="datetime1">
              <a:rPr lang="en-US" smtClean="0"/>
              <a:t>1/8/20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1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BF699-F632-DB4D-9C22-61C633A3D65F}" type="datetime1">
              <a:rPr lang="en-US" smtClean="0"/>
              <a:t>1/8/20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6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177C-E8F5-7146-87C8-7470D8D863B4}" type="datetime1">
              <a:rPr lang="en-US" smtClean="0"/>
              <a:t>1/8/20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88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CC015-4D00-0342-B49A-CE25E7076764}" type="datetime1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8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2B78-6732-0E4E-840E-3B1D156663AD}" type="datetime1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74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E26A7-47F5-3241-AD25-2631ED33C932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56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7E5-CF71-CC4D-AA50-98C36271A00B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960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E62B-47AC-AC45-8E60-233F594F4F04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42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DB7E-066F-254C-AAF0-8A20506AB6DE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2143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92DD-9F6D-7B42-A9C4-77737CB1393F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38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0AD5A-D5B8-7A47-8424-8804BA3F06B5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22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1AC4-4B44-3845-A6E6-343F54D1B46A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3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FB689-0D6B-5343-A62E-ABEC69AD6D4F}" type="datetime1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Lis Kerr, LIKE field school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F0401AA-082A-2941-9207-BF3193279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2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x.com/i/mtxcom/clipped-signal.jpg" TargetMode="External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manual.audacityteam.org/man/tutorials.html" TargetMode="External"/><Relationship Id="rId2" Type="http://schemas.openxmlformats.org/officeDocument/2006/relationships/hyperlink" Target="https://www.audacityteam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hyperlink" Target="https://www.go-fair.org/fair-principl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C06EA-85DF-2C44-8245-56B64AE22F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Field methods:</a:t>
            </a:r>
            <a:br>
              <a:rPr lang="en-US" dirty="0"/>
            </a:br>
            <a:r>
              <a:rPr lang="en-US" dirty="0"/>
              <a:t>How to use tech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E02D6-197D-8247-99CF-ECE468967B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Elisabeth J. Kerr</a:t>
            </a:r>
          </a:p>
          <a:p>
            <a:r>
              <a:rPr lang="en-US" dirty="0"/>
              <a:t>LIKE field school, 8</a:t>
            </a:r>
            <a:r>
              <a:rPr lang="en-US" baseline="30000" dirty="0"/>
              <a:t>th</a:t>
            </a:r>
            <a:r>
              <a:rPr lang="en-US" dirty="0"/>
              <a:t> Jan 2020</a:t>
            </a:r>
          </a:p>
          <a:p>
            <a:r>
              <a:rPr lang="en-US" dirty="0" err="1"/>
              <a:t>Tharaka</a:t>
            </a:r>
            <a:r>
              <a:rPr lang="en-US" dirty="0"/>
              <a:t> University College</a:t>
            </a:r>
          </a:p>
        </p:txBody>
      </p:sp>
    </p:spTree>
    <p:extLst>
      <p:ext uri="{BB962C8B-B14F-4D97-AF65-F5344CB8AC3E}">
        <p14:creationId xmlns:p14="http://schemas.microsoft.com/office/powerpoint/2010/main" val="2532023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35459-0C9E-714C-883D-A1D7E83C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make recordings?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8BB8A-0B7F-B64F-838D-3D94FA249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8CE893-1BF8-EE4B-BD4F-6D16306B1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002103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8B970-E4EF-4A4E-A72B-BB799B30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make recordings?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F1406-7B89-234C-9247-D03171EB7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Advantages of being able to listen back</a:t>
            </a:r>
          </a:p>
          <a:p>
            <a:pPr lvl="1"/>
            <a:r>
              <a:rPr lang="en-US" sz="2000" dirty="0"/>
              <a:t>Check whether your transcription is accurate</a:t>
            </a:r>
          </a:p>
          <a:p>
            <a:pPr lvl="1"/>
            <a:r>
              <a:rPr lang="en-US" sz="2000" dirty="0"/>
              <a:t>Notice things you didn’t notice before</a:t>
            </a:r>
          </a:p>
          <a:p>
            <a:r>
              <a:rPr lang="en-US" sz="2400" dirty="0"/>
              <a:t>Available to other linguists</a:t>
            </a:r>
          </a:p>
          <a:p>
            <a:r>
              <a:rPr lang="en-US" sz="2400" dirty="0"/>
              <a:t>Available to community members</a:t>
            </a:r>
          </a:p>
          <a:p>
            <a:r>
              <a:rPr lang="en-US" sz="2400" dirty="0"/>
              <a:t>Able to back up scientific claims with evidence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20B34-6A7B-8149-8161-8E9167E52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52558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42C24-B4C6-BF46-9FE1-55E4C8269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dangers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79D1-21EE-664A-AE10-2A57798A3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Ethics</a:t>
            </a:r>
          </a:p>
          <a:p>
            <a:pPr lvl="1"/>
            <a:r>
              <a:rPr lang="en-US" sz="2000" dirty="0"/>
              <a:t>Do I have informed consent?</a:t>
            </a:r>
          </a:p>
          <a:p>
            <a:pPr lvl="1"/>
            <a:r>
              <a:rPr lang="en-US" sz="2000" dirty="0"/>
              <a:t>Should I </a:t>
            </a:r>
            <a:r>
              <a:rPr lang="en-US" sz="2000" dirty="0" err="1"/>
              <a:t>anonymise</a:t>
            </a:r>
            <a:r>
              <a:rPr lang="en-US" sz="2000" dirty="0"/>
              <a:t> the data?</a:t>
            </a:r>
          </a:p>
          <a:p>
            <a:pPr lvl="1"/>
            <a:r>
              <a:rPr lang="en-US" sz="2000" dirty="0"/>
              <a:t>Who has intellectual property?</a:t>
            </a:r>
          </a:p>
          <a:p>
            <a:pPr lvl="1"/>
            <a:endParaRPr lang="en-US" sz="2000" dirty="0"/>
          </a:p>
          <a:p>
            <a:r>
              <a:rPr lang="en-US" sz="2400" dirty="0"/>
              <a:t>Practical challenges</a:t>
            </a:r>
          </a:p>
          <a:p>
            <a:pPr lvl="1"/>
            <a:r>
              <a:rPr lang="en-US" sz="2000" dirty="0"/>
              <a:t>What to do if the battery runs out?</a:t>
            </a:r>
          </a:p>
          <a:p>
            <a:pPr lvl="1"/>
            <a:r>
              <a:rPr lang="en-US" sz="2000" dirty="0"/>
              <a:t>Do I have enough memory card space?</a:t>
            </a:r>
          </a:p>
          <a:p>
            <a:pPr lvl="1"/>
            <a:r>
              <a:rPr lang="en-US" sz="2000" dirty="0"/>
              <a:t>What if the recording is not good quality?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7D36AD-26AD-2143-B6C4-E3C1E3169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426293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42C24-B4C6-BF46-9FE1-55E4C8269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dangers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79D1-21EE-664A-AE10-2A57798A3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Ethics</a:t>
            </a:r>
          </a:p>
          <a:p>
            <a:pPr lvl="1"/>
            <a:r>
              <a:rPr lang="en-US" sz="2000" dirty="0"/>
              <a:t>Do I have informed consent?</a:t>
            </a:r>
          </a:p>
          <a:p>
            <a:pPr lvl="1"/>
            <a:r>
              <a:rPr lang="en-US" sz="2000" dirty="0"/>
              <a:t>Should I </a:t>
            </a:r>
            <a:r>
              <a:rPr lang="en-US" sz="2000" dirty="0" err="1"/>
              <a:t>anonymise</a:t>
            </a:r>
            <a:r>
              <a:rPr lang="en-US" sz="2000" dirty="0"/>
              <a:t> the data?</a:t>
            </a:r>
          </a:p>
          <a:p>
            <a:pPr lvl="1"/>
            <a:r>
              <a:rPr lang="en-US" sz="2000" dirty="0"/>
              <a:t>Who has intellectual property?</a:t>
            </a:r>
          </a:p>
          <a:p>
            <a:pPr lvl="1"/>
            <a:endParaRPr lang="en-US" sz="2000" dirty="0"/>
          </a:p>
          <a:p>
            <a:r>
              <a:rPr lang="en-US" sz="2400" dirty="0"/>
              <a:t>Practical challenges</a:t>
            </a:r>
          </a:p>
          <a:p>
            <a:pPr lvl="1"/>
            <a:r>
              <a:rPr lang="en-US" sz="2000" dirty="0"/>
              <a:t>What to do if the battery runs out?</a:t>
            </a:r>
          </a:p>
          <a:p>
            <a:pPr lvl="1"/>
            <a:r>
              <a:rPr lang="en-US" sz="2000" dirty="0"/>
              <a:t>Do I have enough memory card space?</a:t>
            </a:r>
          </a:p>
          <a:p>
            <a:pPr lvl="1"/>
            <a:r>
              <a:rPr lang="en-US" sz="2000" dirty="0"/>
              <a:t>What if the recording is not good quality?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D21A87-69A1-ED4C-9FA9-FA6F27E5202F}"/>
              </a:ext>
            </a:extLst>
          </p:cNvPr>
          <p:cNvSpPr txBox="1"/>
          <p:nvPr/>
        </p:nvSpPr>
        <p:spPr>
          <a:xfrm rot="201778">
            <a:off x="5159187" y="1460650"/>
            <a:ext cx="6584078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What’s informed consent?</a:t>
            </a:r>
          </a:p>
          <a:p>
            <a:pPr algn="ctr"/>
            <a:r>
              <a:rPr lang="en-US" dirty="0"/>
              <a:t>Consultants need to consent to being recorded, meaning they need to know that they’re being recorded, and why (what it will be used for, who will have the recordings; “informed consent”). They should be given the option to refuse (before it happens, or after);</a:t>
            </a:r>
            <a:r>
              <a:rPr lang="en-US" dirty="0">
                <a:sym typeface="Wingdings" pitchFamily="2" charset="2"/>
              </a:rPr>
              <a:t> “free informed consent”</a:t>
            </a:r>
            <a:r>
              <a:rPr lang="en-US" dirty="0"/>
              <a:t>.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Consent can be in written form, but also can be done orally if recorded to prove this (e.g. if you are working with someone who cannot read/write).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86942-886F-E948-B36B-76356F06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73906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1BC6D-C464-0540-B34A-EB6A8DAD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Informed consent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762F2-59AF-3C44-84A3-BBDE0103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238283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400" dirty="0"/>
              <a:t>Adapt the example informed consent form for your project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(you can use this as a draft for your own consent forms for next week onwards)</a:t>
            </a:r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B127A-2032-E544-BB04-706F7E27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92713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C2B3-6349-E742-9D8B-9BE00C7B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nightmare fieldwork</a:t>
            </a:r>
            <a:br>
              <a:rPr lang="en-US" dirty="0"/>
            </a:br>
            <a:r>
              <a:rPr lang="en-US" dirty="0"/>
              <a:t>experience…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59655-4686-FF45-859B-83097445F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Or: learning from other people’s mistakes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91EBCE-56B9-6340-B1BD-E1E598CBC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264" b="12500"/>
          <a:stretch/>
        </p:blipFill>
        <p:spPr>
          <a:xfrm>
            <a:off x="6521279" y="2303350"/>
            <a:ext cx="2881312" cy="3084498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0C5DA4D-6925-E44A-AB3B-CB59E2C7C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623275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D894-D2E1-884D-A690-24AB5468F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18135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1. A student meets a speaker of a language and decides to do some fieldwork…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FA2C9-8AC3-2E49-82C0-877931376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5F86A6-03DB-4B47-81A2-787FB4E65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408638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F4AD4-9477-E341-AEE7-C63B5C0B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09975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2. They take a Tascam DR-05 recorder…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F7C7-3620-814B-BA47-BB75330DE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569458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F4AD4-9477-E341-AEE7-C63B5C0B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167062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3. They click REC to make a recording…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FD62B-B6D7-4748-8496-674634700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F930C3-631D-0C49-AA7B-800771F1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482590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F4AD4-9477-E341-AEE7-C63B5C0B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004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4. They finish the session with the consultant…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3712E-A4E9-7949-953F-01A745B85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302747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F4AD4-9477-E341-AEE7-C63B5C0B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195637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5. They go to transfer the files to the computer…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FD62B-B6D7-4748-8496-674634700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8C9935-0A66-BF44-B465-7FEFF0FE1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594700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F4AD4-9477-E341-AEE7-C63B5C0B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333194">
            <a:off x="677334" y="2995612"/>
            <a:ext cx="8596668" cy="13208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6. …but there are no files!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658291-EF66-7C42-926A-3A172D445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528379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F4AD4-9477-E341-AEE7-C63B5C0BE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1: No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FD62B-B6D7-4748-8496-674634700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On some recorders, you need to click REC </a:t>
            </a:r>
            <a:r>
              <a:rPr lang="en-US" sz="2400" b="1" dirty="0"/>
              <a:t>twice</a:t>
            </a:r>
            <a:r>
              <a:rPr lang="en-US" sz="2400" dirty="0"/>
              <a:t> in order to start the recording</a:t>
            </a:r>
          </a:p>
          <a:p>
            <a:pPr lvl="1"/>
            <a:r>
              <a:rPr lang="en-US" sz="2000" dirty="0"/>
              <a:t>Before clicking:	No light next to the REC button; no recording</a:t>
            </a:r>
          </a:p>
          <a:p>
            <a:pPr lvl="1"/>
            <a:r>
              <a:rPr lang="en-US" sz="2000" dirty="0"/>
              <a:t>Click 1:			REC </a:t>
            </a:r>
            <a:r>
              <a:rPr lang="en-US" sz="2000" dirty="0">
                <a:solidFill>
                  <a:srgbClr val="FF0000"/>
                </a:solidFill>
              </a:rPr>
              <a:t>red light </a:t>
            </a:r>
            <a:r>
              <a:rPr lang="en-US" sz="2000" dirty="0"/>
              <a:t>f</a:t>
            </a:r>
            <a:r>
              <a:rPr lang="en-US" sz="2000" dirty="0">
                <a:solidFill>
                  <a:srgbClr val="FF0000"/>
                </a:solidFill>
              </a:rPr>
              <a:t>l</a:t>
            </a:r>
            <a:r>
              <a:rPr lang="en-US" sz="2000" dirty="0"/>
              <a:t>a</a:t>
            </a:r>
            <a:r>
              <a:rPr lang="en-US" sz="2000" dirty="0">
                <a:solidFill>
                  <a:srgbClr val="FF0000"/>
                </a:solidFill>
              </a:rPr>
              <a:t>s</a:t>
            </a:r>
            <a:r>
              <a:rPr lang="en-US" sz="2000" dirty="0"/>
              <a:t>h</a:t>
            </a:r>
            <a:r>
              <a:rPr lang="en-US" sz="2000" dirty="0">
                <a:solidFill>
                  <a:srgbClr val="FF0000"/>
                </a:solidFill>
              </a:rPr>
              <a:t>e</a:t>
            </a:r>
            <a:r>
              <a:rPr lang="en-US" sz="2000" dirty="0"/>
              <a:t>s; recorder ready</a:t>
            </a:r>
          </a:p>
          <a:p>
            <a:pPr lvl="1"/>
            <a:r>
              <a:rPr lang="en-US" sz="2000" dirty="0"/>
              <a:t>Click 2:			REC </a:t>
            </a:r>
            <a:r>
              <a:rPr lang="en-US" sz="2000" dirty="0">
                <a:solidFill>
                  <a:srgbClr val="FF0000"/>
                </a:solidFill>
              </a:rPr>
              <a:t>red light stable</a:t>
            </a:r>
            <a:r>
              <a:rPr lang="en-US" sz="2000" dirty="0"/>
              <a:t>; recording in progress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9FD62D-9233-2448-AEBA-0A6811E48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4214672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F4AD4-9477-E341-AEE7-C63B5C0BE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1: No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FD62B-B6D7-4748-8496-674634700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On some recorders, you need to click REC </a:t>
            </a:r>
            <a:r>
              <a:rPr lang="en-US" sz="2400" b="1" dirty="0"/>
              <a:t>twice</a:t>
            </a:r>
            <a:r>
              <a:rPr lang="en-US" sz="2400" dirty="0"/>
              <a:t> in order to start the recording</a:t>
            </a:r>
          </a:p>
          <a:p>
            <a:pPr lvl="1"/>
            <a:r>
              <a:rPr lang="en-US" sz="2000" dirty="0"/>
              <a:t>Before clicking:	No light next to the REC button; no recording</a:t>
            </a:r>
          </a:p>
          <a:p>
            <a:pPr lvl="1"/>
            <a:r>
              <a:rPr lang="en-US" sz="2000" dirty="0"/>
              <a:t>Click 1:			REC </a:t>
            </a:r>
            <a:r>
              <a:rPr lang="en-US" sz="2000" dirty="0">
                <a:solidFill>
                  <a:srgbClr val="FF0000"/>
                </a:solidFill>
              </a:rPr>
              <a:t>red light </a:t>
            </a:r>
            <a:r>
              <a:rPr lang="en-US" sz="2000" dirty="0"/>
              <a:t>f</a:t>
            </a:r>
            <a:r>
              <a:rPr lang="en-US" sz="2000" dirty="0">
                <a:solidFill>
                  <a:srgbClr val="FF0000"/>
                </a:solidFill>
              </a:rPr>
              <a:t>l</a:t>
            </a:r>
            <a:r>
              <a:rPr lang="en-US" sz="2000" dirty="0"/>
              <a:t>a</a:t>
            </a:r>
            <a:r>
              <a:rPr lang="en-US" sz="2000" dirty="0">
                <a:solidFill>
                  <a:srgbClr val="FF0000"/>
                </a:solidFill>
              </a:rPr>
              <a:t>s</a:t>
            </a:r>
            <a:r>
              <a:rPr lang="en-US" sz="2000" dirty="0"/>
              <a:t>h</a:t>
            </a:r>
            <a:r>
              <a:rPr lang="en-US" sz="2000" dirty="0">
                <a:solidFill>
                  <a:srgbClr val="FF0000"/>
                </a:solidFill>
              </a:rPr>
              <a:t>e</a:t>
            </a:r>
            <a:r>
              <a:rPr lang="en-US" sz="2000" dirty="0"/>
              <a:t>s; recorder ready</a:t>
            </a:r>
          </a:p>
          <a:p>
            <a:pPr lvl="1"/>
            <a:r>
              <a:rPr lang="en-US" sz="2000" dirty="0"/>
              <a:t>Click 2:			REC </a:t>
            </a:r>
            <a:r>
              <a:rPr lang="en-US" sz="2000" dirty="0">
                <a:solidFill>
                  <a:srgbClr val="FF0000"/>
                </a:solidFill>
              </a:rPr>
              <a:t>red light stable</a:t>
            </a:r>
            <a:r>
              <a:rPr lang="en-US" sz="2000" dirty="0"/>
              <a:t>; recording in progress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r>
              <a:rPr lang="en-US" sz="2400" b="1" dirty="0"/>
              <a:t>Solution to the problem: </a:t>
            </a:r>
            <a:r>
              <a:rPr lang="en-US" sz="2400" dirty="0"/>
              <a:t>Make sure you are recording! Check the manual for your recorder.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B78D2-42F2-7242-827A-A04FBC6D6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378303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B066-B86B-044A-BCAD-FE5B0B6A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02418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7. The student repeats the exercise and transfers their recording to the computer...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82B767-7519-D34A-BE01-C3195262D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4112136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B066-B86B-044A-BCAD-FE5B0B6A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40575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8. They open up Audacity to check the recording…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E0686B-BF6B-7D4D-8B56-AF110C567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2736D-14B4-5A44-A21E-652E4F820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264766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B066-B86B-044A-BCAD-FE5B0B6A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577" y="1528762"/>
            <a:ext cx="9258860" cy="1501775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9. The recording is bad quality!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147462-54AB-A142-A72D-4D0EB323D2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577" y="2520501"/>
            <a:ext cx="5564188" cy="32759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D4527-435B-0840-B5FC-96506ACB6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3456651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2: Clipped recording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F1D981-7B28-3543-8067-377CFD2CE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3019" y="2513806"/>
            <a:ext cx="4826000" cy="317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2877C0-1792-D743-A857-A9089769ED70}"/>
              </a:ext>
            </a:extLst>
          </p:cNvPr>
          <p:cNvSpPr txBox="1"/>
          <p:nvPr/>
        </p:nvSpPr>
        <p:spPr>
          <a:xfrm>
            <a:off x="3600131" y="6063734"/>
            <a:ext cx="2751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Clipping: How to avoid it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72081-3859-A842-9427-E98A651F1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410196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2: Clipped recording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561A16-DD91-5146-9B4C-33F14BCC1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ym typeface="Wingdings" pitchFamily="2" charset="2"/>
              </a:rPr>
              <a:t> </a:t>
            </a:r>
            <a:r>
              <a:rPr lang="en-US" sz="2400" b="1" dirty="0"/>
              <a:t>Solution to the problem: </a:t>
            </a:r>
          </a:p>
          <a:p>
            <a:pPr lvl="1"/>
            <a:r>
              <a:rPr lang="en-US" sz="2000" dirty="0"/>
              <a:t>Move the recorder further away from the speaker so it is not overloaded</a:t>
            </a:r>
          </a:p>
          <a:p>
            <a:pPr lvl="1"/>
            <a:r>
              <a:rPr lang="en-US" sz="2000" dirty="0"/>
              <a:t>Alternative for some models (e.g. Zoom H5): decrease the levels</a:t>
            </a:r>
          </a:p>
          <a:p>
            <a:pPr lvl="1"/>
            <a:r>
              <a:rPr lang="en-US" sz="2000" dirty="0"/>
              <a:t>Use headphones/earphones during the session and after to check audio quality</a:t>
            </a:r>
          </a:p>
          <a:p>
            <a:pPr lvl="1"/>
            <a:r>
              <a:rPr lang="en-US" sz="2000" dirty="0"/>
              <a:t>Remember what set-up works well and repeat in future sessions, while monitoring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84952E9-8775-924E-A8F8-A83A5034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002241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195638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10. The student makes progress…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E5F41-7571-114C-8CD8-2389BC329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26E82-79E6-8742-B20F-F2071C57D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431147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0993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11. They are 2 weeks into the project, and have several files with valuable data…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E5F41-7571-114C-8CD8-2389BC329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CD619B-7D32-604C-BBBE-C5514CA8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915490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BF29-11D7-4B48-97C9-887FEBB8B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50304">
            <a:off x="677334" y="3138488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12. …but then they overwrite a file by accident, and lose all the data!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E6F63-3288-0546-9642-F3A3E4853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3309081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3: Overwriting a file by accident, and losing all the data!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2EDD8A-41DF-BA48-A4D1-9FE1E3442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14D29-8D16-4F4D-9CBC-CB7217B81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3398256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3: Overwriting a file by accident, and losing all the data!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E5F41-7571-114C-8CD8-2389BC329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b="1" dirty="0"/>
              <a:t>Solution to the problem:</a:t>
            </a:r>
          </a:p>
          <a:p>
            <a:pPr lvl="1"/>
            <a:r>
              <a:rPr lang="en-US" sz="2000" dirty="0"/>
              <a:t>Make regular back-ups</a:t>
            </a:r>
          </a:p>
          <a:p>
            <a:pPr lvl="1"/>
            <a:r>
              <a:rPr lang="en-US" sz="2000" dirty="0"/>
              <a:t>Back up in multiple places</a:t>
            </a:r>
          </a:p>
          <a:p>
            <a:pPr lvl="1"/>
            <a:r>
              <a:rPr lang="en-US" sz="2000" dirty="0"/>
              <a:t>Come up with a clear </a:t>
            </a:r>
            <a:r>
              <a:rPr lang="en-US" sz="2000" b="1" dirty="0" err="1"/>
              <a:t>filenaming</a:t>
            </a:r>
            <a:r>
              <a:rPr lang="en-US" sz="2000" b="1" dirty="0"/>
              <a:t> system</a:t>
            </a:r>
            <a:endParaRPr lang="en-US" sz="2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807C6E-5E90-184D-801F-CA8B854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726764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81362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13. A year passes…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35FFEF-914B-8A43-9374-0B5645238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50332-0399-624E-9CDD-A687323CE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158702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2471738"/>
            <a:ext cx="9523941" cy="20446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14. The student wants to check something, but can’t find the recordings!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8F2DA7-45A2-5749-BE18-18D247887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3324711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4: Can’t find the recordings 1 year 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52526B-AAB7-244D-9292-6BA138D5A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79A54-42C3-ED46-9877-9A1D241A6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3632404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4: Can’t find the recordings 1 year 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35FFEF-914B-8A43-9374-0B5645238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ym typeface="Wingdings" pitchFamily="2" charset="2"/>
              </a:rPr>
              <a:t> </a:t>
            </a:r>
            <a:r>
              <a:rPr lang="en-US" sz="2400" b="1" dirty="0"/>
              <a:t>Solution to the problem:</a:t>
            </a:r>
          </a:p>
          <a:p>
            <a:pPr lvl="1"/>
            <a:r>
              <a:rPr lang="en-US" sz="2000" dirty="0"/>
              <a:t>Come up with a </a:t>
            </a:r>
            <a:r>
              <a:rPr lang="en-US" sz="2000" b="1" dirty="0"/>
              <a:t>data management plan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How will you store your recordings in a future-proof way?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A94D3D-441A-464C-91F5-69A70BA82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3175812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FAIR data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35FFEF-914B-8A43-9374-0B5645238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FAIR data</a:t>
            </a:r>
          </a:p>
          <a:p>
            <a:pPr lvl="1"/>
            <a:r>
              <a:rPr lang="en-US" sz="1800" b="1" dirty="0"/>
              <a:t>F</a:t>
            </a:r>
            <a:r>
              <a:rPr lang="en-US" sz="1800" dirty="0"/>
              <a:t>indable</a:t>
            </a:r>
          </a:p>
          <a:p>
            <a:pPr lvl="1"/>
            <a:r>
              <a:rPr lang="en-US" sz="1800" b="1" dirty="0"/>
              <a:t>A</a:t>
            </a:r>
            <a:r>
              <a:rPr lang="en-US" sz="1800" dirty="0"/>
              <a:t>ccessible</a:t>
            </a:r>
          </a:p>
          <a:p>
            <a:pPr lvl="1"/>
            <a:r>
              <a:rPr lang="en-US" sz="1800" b="1" dirty="0"/>
              <a:t>I</a:t>
            </a:r>
            <a:r>
              <a:rPr lang="en-US" sz="1800" dirty="0"/>
              <a:t>nteroperable</a:t>
            </a:r>
          </a:p>
          <a:p>
            <a:pPr lvl="1"/>
            <a:r>
              <a:rPr lang="en-US" sz="1800" b="1" dirty="0"/>
              <a:t>R</a:t>
            </a:r>
            <a:r>
              <a:rPr lang="en-US" sz="1800" dirty="0"/>
              <a:t>eproducible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870E6A-11DC-FE4C-B841-3229FF416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2390"/>
            <a:ext cx="12192000" cy="393322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4E283-3A22-4848-A0CF-39E048E4B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051296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FAIR data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35FFEF-914B-8A43-9374-0B5645238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FAIR data</a:t>
            </a:r>
          </a:p>
          <a:p>
            <a:pPr lvl="1"/>
            <a:r>
              <a:rPr lang="en-US" sz="2000" b="1" dirty="0"/>
              <a:t>F</a:t>
            </a:r>
            <a:r>
              <a:rPr lang="en-US" sz="2000" dirty="0"/>
              <a:t>indable</a:t>
            </a:r>
          </a:p>
          <a:p>
            <a:pPr lvl="1"/>
            <a:r>
              <a:rPr lang="en-US" sz="2000" b="1" dirty="0"/>
              <a:t>A</a:t>
            </a:r>
            <a:r>
              <a:rPr lang="en-US" sz="2000" dirty="0"/>
              <a:t>ccessible</a:t>
            </a:r>
          </a:p>
          <a:p>
            <a:pPr lvl="1"/>
            <a:r>
              <a:rPr lang="en-US" sz="2000" b="1" dirty="0"/>
              <a:t>I</a:t>
            </a:r>
            <a:r>
              <a:rPr lang="en-US" sz="2000" dirty="0"/>
              <a:t>nteroperable</a:t>
            </a:r>
          </a:p>
          <a:p>
            <a:pPr lvl="1"/>
            <a:r>
              <a:rPr lang="en-US" sz="2000" b="1" dirty="0"/>
              <a:t>R</a:t>
            </a:r>
            <a:r>
              <a:rPr lang="en-US" sz="2000" dirty="0"/>
              <a:t>eusable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05EE6-7E35-2348-AF38-CF6FA929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2695548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0EC0-E9A2-D647-8219-694182DE9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FAIR data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35FFEF-914B-8A43-9374-0B5645238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FAIR data</a:t>
            </a:r>
          </a:p>
          <a:p>
            <a:pPr lvl="1"/>
            <a:r>
              <a:rPr lang="en-US" sz="2000" b="1" dirty="0"/>
              <a:t>F</a:t>
            </a:r>
            <a:r>
              <a:rPr lang="en-US" sz="2000" dirty="0"/>
              <a:t>indable		-	You can find the data if asked/others can find it</a:t>
            </a:r>
            <a:br>
              <a:rPr lang="en-US" sz="2000" dirty="0"/>
            </a:br>
            <a:r>
              <a:rPr lang="en-US" sz="2000" dirty="0"/>
              <a:t> 					(good metadata)</a:t>
            </a:r>
            <a:endParaRPr lang="en-US" sz="1800" dirty="0"/>
          </a:p>
          <a:p>
            <a:pPr lvl="1"/>
            <a:r>
              <a:rPr lang="en-US" sz="2000" b="1" dirty="0"/>
              <a:t>A</a:t>
            </a:r>
            <a:r>
              <a:rPr lang="en-US" sz="2000" dirty="0"/>
              <a:t>ccessible	-	The data/metadata can be accessed</a:t>
            </a:r>
          </a:p>
          <a:p>
            <a:pPr lvl="1"/>
            <a:r>
              <a:rPr lang="en-US" sz="2000" b="1" dirty="0"/>
              <a:t>I</a:t>
            </a:r>
            <a:r>
              <a:rPr lang="en-US" sz="2000" dirty="0"/>
              <a:t>nteroperable -	The data can be understood by other  				   				people/machines (</a:t>
            </a:r>
            <a:r>
              <a:rPr lang="en-US" sz="2000" dirty="0" err="1"/>
              <a:t>metadocumentation</a:t>
            </a:r>
            <a:r>
              <a:rPr lang="en-US" sz="2000" dirty="0"/>
              <a:t> e.g.  						</a:t>
            </a:r>
            <a:r>
              <a:rPr lang="en-US" sz="2000" dirty="0" err="1"/>
              <a:t>Filenaming</a:t>
            </a:r>
            <a:r>
              <a:rPr lang="en-US" sz="2000" dirty="0"/>
              <a:t>, appropriate file extension)</a:t>
            </a:r>
          </a:p>
          <a:p>
            <a:pPr lvl="1"/>
            <a:r>
              <a:rPr lang="en-US" sz="2000" b="1" dirty="0"/>
              <a:t>R</a:t>
            </a:r>
            <a:r>
              <a:rPr lang="en-US" sz="2000" dirty="0"/>
              <a:t>eusable		-	The data can be used again</a:t>
            </a:r>
            <a:endParaRPr lang="en-US" sz="1800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923096-ABA8-2F46-A299-442340E3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977901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C2B3-6349-E742-9D8B-9BE00C7B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good fieldwork experience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CED58-7137-E14F-9E40-2C0AAB729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1EE5B9-7E09-B144-8B5F-2E7BBCFC7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6508153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6C341-D90F-2441-B01D-7CB0650C4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tips for using an audio recorder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3D779A-150F-1A43-A811-29BB46D7F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668" y="4265930"/>
            <a:ext cx="5080000" cy="23495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9995E1-8183-EB4D-83B8-5AFC465FD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ADB6959-1A45-C046-8FB5-AC7561D4896B}"/>
              </a:ext>
            </a:extLst>
          </p:cNvPr>
          <p:cNvSpPr txBox="1">
            <a:spLocks/>
          </p:cNvSpPr>
          <p:nvPr/>
        </p:nvSpPr>
        <p:spPr>
          <a:xfrm>
            <a:off x="677334" y="1690082"/>
            <a:ext cx="902387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Modify placement to get better sound quality and avoid clipping</a:t>
            </a:r>
          </a:p>
          <a:p>
            <a:pPr lvl="1"/>
            <a:r>
              <a:rPr lang="en-US" sz="1800" dirty="0"/>
              <a:t>Monitor the sound quality with headphones</a:t>
            </a:r>
          </a:p>
          <a:p>
            <a:r>
              <a:rPr lang="en-US" sz="2000" dirty="0"/>
              <a:t>Find a place with low levels of background noise</a:t>
            </a:r>
          </a:p>
          <a:p>
            <a:r>
              <a:rPr lang="en-US" sz="2000" dirty="0"/>
              <a:t>If you have to work in a noisy environment, place the microphone facing away from it</a:t>
            </a:r>
          </a:p>
          <a:p>
            <a:pPr lvl="1"/>
            <a:r>
              <a:rPr lang="en-US" sz="1800" b="1" dirty="0"/>
              <a:t>Pick-up </a:t>
            </a:r>
            <a:r>
              <a:rPr lang="en-US" sz="1800" dirty="0"/>
              <a:t>of a microphone: the spatial range a microphone is most sensitive to</a:t>
            </a:r>
            <a:endParaRPr lang="en-US" sz="1800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9050ED-CFD4-3041-96B7-00E94DE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399045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6C341-D90F-2441-B01D-7CB0650C4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tips for using an audio recorder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AA50F-1BA8-1A42-8E8B-16E3E53DD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71639"/>
            <a:ext cx="9023879" cy="4369724"/>
          </a:xfrm>
        </p:spPr>
        <p:txBody>
          <a:bodyPr>
            <a:normAutofit/>
          </a:bodyPr>
          <a:lstStyle/>
          <a:p>
            <a:r>
              <a:rPr lang="en-US" sz="2000" dirty="0"/>
              <a:t>Modify placement to get better sound quality and avoid clipping</a:t>
            </a:r>
          </a:p>
          <a:p>
            <a:pPr lvl="1"/>
            <a:r>
              <a:rPr lang="en-US" sz="1800" dirty="0"/>
              <a:t>Monitor the sound quality with headphones</a:t>
            </a:r>
          </a:p>
          <a:p>
            <a:r>
              <a:rPr lang="en-US" sz="2000" dirty="0"/>
              <a:t>Find a place with low levels of background noise</a:t>
            </a:r>
          </a:p>
          <a:p>
            <a:r>
              <a:rPr lang="en-US" sz="2000" dirty="0"/>
              <a:t>If you have to work in a noisy environment, place the microphone facing away from it</a:t>
            </a:r>
          </a:p>
          <a:p>
            <a:pPr lvl="1"/>
            <a:r>
              <a:rPr lang="en-US" sz="1800" b="1" dirty="0"/>
              <a:t>Pick-up </a:t>
            </a:r>
            <a:r>
              <a:rPr lang="en-US" sz="1800" dirty="0"/>
              <a:t>of a microphone: the spatial range a microphone is most sensitive to</a:t>
            </a:r>
            <a:endParaRPr lang="en-US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5503F9-4999-CD4A-BA95-E2FDF926F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79" y="4175939"/>
            <a:ext cx="3693458" cy="244999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12791-FE8B-3644-AB05-6B9DD0726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3003839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3ADD5-630E-6F47-87FE-C3B0D99C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tips for using a video recorder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FE4F5-4DB6-FC48-A9F3-05DABA51F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Tripod for stabilization</a:t>
            </a:r>
          </a:p>
          <a:p>
            <a:r>
              <a:rPr lang="en-US" sz="2400" dirty="0"/>
              <a:t>Monitor battery life!</a:t>
            </a:r>
          </a:p>
          <a:p>
            <a:r>
              <a:rPr lang="en-US" sz="2400" dirty="0"/>
              <a:t>Use big enough memory card and back up data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0B79F2-AD83-B240-81EE-EF442A9B3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517666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56ED7-A021-264A-A1EF-38EBB224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tips for </a:t>
            </a:r>
            <a:r>
              <a:rPr lang="en-US" dirty="0" err="1"/>
              <a:t>filenaming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B884A-49B1-C64A-B6C8-950C8C368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Name files systematically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Bad:		</a:t>
            </a:r>
            <a:r>
              <a:rPr lang="en-US" dirty="0">
                <a:solidFill>
                  <a:srgbClr val="0070C0"/>
                </a:solidFill>
              </a:rPr>
              <a:t>kjhf78e6r783jkfkfhjieyru3yuifq3n.wav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Good:		</a:t>
            </a:r>
            <a:r>
              <a:rPr lang="en-US" dirty="0">
                <a:solidFill>
                  <a:srgbClr val="0070C0"/>
                </a:solidFill>
              </a:rPr>
              <a:t>kiitharaka-PK-20200107-greetings.wav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31918B-79FA-BE45-9BB6-481866B5C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87093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56ED7-A021-264A-A1EF-38EBB224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tips for </a:t>
            </a:r>
            <a:r>
              <a:rPr lang="en-US" dirty="0" err="1"/>
              <a:t>filenaming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B884A-49B1-C64A-B6C8-950C8C368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Name files systematically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Bad:		</a:t>
            </a:r>
            <a:r>
              <a:rPr lang="en-US" dirty="0">
                <a:solidFill>
                  <a:srgbClr val="0070C0"/>
                </a:solidFill>
              </a:rPr>
              <a:t>kjhf78e6r783jkfkfhjieyru3yuifq3n.wav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Good:		</a:t>
            </a:r>
            <a:r>
              <a:rPr lang="en-US" dirty="0">
                <a:solidFill>
                  <a:srgbClr val="0070C0"/>
                </a:solidFill>
              </a:rPr>
              <a:t>kiitharaka-PK-20200107-greetings.wav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E7116C9-7655-C34A-BA5D-A246D650B82B}"/>
              </a:ext>
            </a:extLst>
          </p:cNvPr>
          <p:cNvCxnSpPr>
            <a:cxnSpLocks/>
          </p:cNvCxnSpPr>
          <p:nvPr/>
        </p:nvCxnSpPr>
        <p:spPr>
          <a:xfrm flipH="1">
            <a:off x="2409713" y="4206240"/>
            <a:ext cx="645460" cy="6239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9FB0480-6DF3-C145-A6CC-A326436DE498}"/>
              </a:ext>
            </a:extLst>
          </p:cNvPr>
          <p:cNvCxnSpPr>
            <a:cxnSpLocks/>
          </p:cNvCxnSpPr>
          <p:nvPr/>
        </p:nvCxnSpPr>
        <p:spPr>
          <a:xfrm flipH="1">
            <a:off x="3399646" y="4206240"/>
            <a:ext cx="474901" cy="10865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E5532D-71A2-C445-8442-B465ADD44DAA}"/>
              </a:ext>
            </a:extLst>
          </p:cNvPr>
          <p:cNvCxnSpPr/>
          <p:nvPr/>
        </p:nvCxnSpPr>
        <p:spPr>
          <a:xfrm flipH="1">
            <a:off x="4468009" y="4206240"/>
            <a:ext cx="150607" cy="6239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BF1F617-F893-C145-87DD-C83CEA039376}"/>
              </a:ext>
            </a:extLst>
          </p:cNvPr>
          <p:cNvCxnSpPr>
            <a:cxnSpLocks/>
          </p:cNvCxnSpPr>
          <p:nvPr/>
        </p:nvCxnSpPr>
        <p:spPr>
          <a:xfrm>
            <a:off x="5458169" y="4206240"/>
            <a:ext cx="286415" cy="10865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A8AAF7B-E57E-A24E-A9EF-28156240B1FF}"/>
              </a:ext>
            </a:extLst>
          </p:cNvPr>
          <p:cNvCxnSpPr>
            <a:cxnSpLocks/>
          </p:cNvCxnSpPr>
          <p:nvPr/>
        </p:nvCxnSpPr>
        <p:spPr>
          <a:xfrm>
            <a:off x="6317429" y="4206240"/>
            <a:ext cx="750345" cy="4625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6F24AA2-0E33-4E48-954F-A212902C74E2}"/>
              </a:ext>
            </a:extLst>
          </p:cNvPr>
          <p:cNvSpPr txBox="1"/>
          <p:nvPr/>
        </p:nvSpPr>
        <p:spPr>
          <a:xfrm>
            <a:off x="1262695" y="4881775"/>
            <a:ext cx="1792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Language name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D798B1-F11E-124E-9A18-B939DBFF8FB0}"/>
              </a:ext>
            </a:extLst>
          </p:cNvPr>
          <p:cNvSpPr txBox="1"/>
          <p:nvPr/>
        </p:nvSpPr>
        <p:spPr>
          <a:xfrm>
            <a:off x="2369358" y="5272622"/>
            <a:ext cx="1452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Consultant’s</a:t>
            </a:r>
          </a:p>
          <a:p>
            <a:r>
              <a:rPr lang="en-US" dirty="0"/>
              <a:t>initials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132B7E-5D7B-F14F-927C-B813B5920615}"/>
              </a:ext>
            </a:extLst>
          </p:cNvPr>
          <p:cNvSpPr txBox="1"/>
          <p:nvPr/>
        </p:nvSpPr>
        <p:spPr>
          <a:xfrm>
            <a:off x="5601376" y="5343896"/>
            <a:ext cx="194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Short description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0E4773-DCB8-CD40-9239-E64C8ECF2ACD}"/>
              </a:ext>
            </a:extLst>
          </p:cNvPr>
          <p:cNvSpPr txBox="1"/>
          <p:nvPr/>
        </p:nvSpPr>
        <p:spPr>
          <a:xfrm>
            <a:off x="3988871" y="5078351"/>
            <a:ext cx="14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Date</a:t>
            </a:r>
            <a:br>
              <a:rPr lang="en-US" dirty="0"/>
            </a:br>
            <a:r>
              <a:rPr lang="en-US" dirty="0"/>
              <a:t>(YYYYMMDD)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75379C-00AB-8A45-9868-1877A80EEC15}"/>
              </a:ext>
            </a:extLst>
          </p:cNvPr>
          <p:cNvSpPr txBox="1"/>
          <p:nvPr/>
        </p:nvSpPr>
        <p:spPr>
          <a:xfrm>
            <a:off x="6317429" y="4697109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File extension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27D65613-0B1A-EF48-A4D6-9D2EED52B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9638544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06FC8-F245-6445-BDE4-1EA94B163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tips for data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EE4BD-D5D8-2340-98DB-30E0CCF43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7580841" cy="3880773"/>
          </a:xfrm>
        </p:spPr>
        <p:txBody>
          <a:bodyPr/>
          <a:lstStyle/>
          <a:p>
            <a:r>
              <a:rPr lang="en-US" sz="2000" dirty="0"/>
              <a:t>Use a clear folder structure</a:t>
            </a:r>
          </a:p>
          <a:p>
            <a:pPr marL="457200" lvl="1" indent="0">
              <a:buNone/>
            </a:pPr>
            <a:r>
              <a:rPr lang="en-US" sz="1800" dirty="0"/>
              <a:t>e.g. 	2020 &gt; LIKE &gt; Data</a:t>
            </a:r>
          </a:p>
          <a:p>
            <a:r>
              <a:rPr lang="en-US" sz="2000" dirty="0"/>
              <a:t>Back up every day!</a:t>
            </a:r>
          </a:p>
          <a:p>
            <a:r>
              <a:rPr lang="en-US" sz="2000" dirty="0"/>
              <a:t>Back up in multiple places</a:t>
            </a:r>
          </a:p>
          <a:p>
            <a:r>
              <a:rPr lang="en-US" sz="2000" dirty="0"/>
              <a:t>Consider long-term as well as short-term – what if you want to find these files in 2 year’s time? Have you described things like the </a:t>
            </a:r>
            <a:r>
              <a:rPr lang="en-US" sz="2000" dirty="0" err="1"/>
              <a:t>filenaming</a:t>
            </a:r>
            <a:r>
              <a:rPr lang="en-US" sz="2000" dirty="0"/>
              <a:t> system to make it interoperable?</a:t>
            </a:r>
          </a:p>
          <a:p>
            <a:pPr lvl="1"/>
            <a:r>
              <a:rPr lang="en-US" sz="1800" dirty="0"/>
              <a:t>Even if the data will be used by yourself and not other people, the you in 2 years time will benefit from some </a:t>
            </a:r>
            <a:r>
              <a:rPr lang="en-US" sz="1800" dirty="0" err="1"/>
              <a:t>metadocumentation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4E7E8-F32D-ED4C-9AB6-AD642CF4E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95487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01295-E2B6-7244-8715-F277953F9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760B2-5F7F-0349-A360-EDDB05DEB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4488"/>
            <a:ext cx="7980891" cy="4757737"/>
          </a:xfrm>
          <a:solidFill>
            <a:schemeClr val="bg2"/>
          </a:solidFill>
        </p:spPr>
        <p:txBody>
          <a:bodyPr/>
          <a:lstStyle/>
          <a:p>
            <a:r>
              <a:rPr lang="en-US" sz="2400" dirty="0"/>
              <a:t>Pair up (I will assign you into pairs)</a:t>
            </a:r>
          </a:p>
          <a:p>
            <a:r>
              <a:rPr lang="en-US" sz="2400" dirty="0"/>
              <a:t>Take an audio equipment set (video camera optional)</a:t>
            </a:r>
          </a:p>
          <a:p>
            <a:r>
              <a:rPr lang="en-US" sz="2400" dirty="0"/>
              <a:t>Find a quiet spot on campus and: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Pick one of your native languages to work with for this test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Come up with a </a:t>
            </a:r>
            <a:r>
              <a:rPr lang="en-US" sz="2000" dirty="0" err="1"/>
              <a:t>filenaming</a:t>
            </a:r>
            <a:r>
              <a:rPr lang="en-US" sz="2000" dirty="0"/>
              <a:t> strategy for the recordings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Record a short story in one of your native languages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Repeat varying microphone/recorder placement, inside vs outside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Transfer the recordings to your computer, name them, and listen back to check quality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Back up the data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29D4F-9469-DC43-9770-39AB4E908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492875"/>
            <a:ext cx="6297612" cy="365125"/>
          </a:xfrm>
        </p:spPr>
        <p:txBody>
          <a:bodyPr/>
          <a:lstStyle/>
          <a:p>
            <a:r>
              <a:rPr lang="en-US"/>
              <a:t>Lis Kerr, LIKE field school 2020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7F02A6-4308-5A40-B84C-417155A77592}"/>
              </a:ext>
            </a:extLst>
          </p:cNvPr>
          <p:cNvSpPr txBox="1"/>
          <p:nvPr/>
        </p:nvSpPr>
        <p:spPr>
          <a:xfrm>
            <a:off x="9029700" y="2643188"/>
            <a:ext cx="2614613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Bonus exercise</a:t>
            </a:r>
          </a:p>
          <a:p>
            <a:pPr algn="ctr"/>
            <a:r>
              <a:rPr lang="en-US" dirty="0"/>
              <a:t>If you have finished the rest of the exercise, start to </a:t>
            </a:r>
            <a:r>
              <a:rPr lang="en-US" b="1" dirty="0"/>
              <a:t>transcribe, gloss, and translate</a:t>
            </a:r>
            <a:r>
              <a:rPr lang="en-US" dirty="0"/>
              <a:t> the recording using pen and paper</a:t>
            </a:r>
          </a:p>
        </p:txBody>
      </p:sp>
    </p:spTree>
    <p:extLst>
      <p:ext uri="{BB962C8B-B14F-4D97-AF65-F5344CB8AC3E}">
        <p14:creationId xmlns:p14="http://schemas.microsoft.com/office/powerpoint/2010/main" val="134631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B557-0903-2B46-8421-5736334F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on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C835B-71EA-B04B-9A37-C2516226E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What went well?</a:t>
            </a:r>
          </a:p>
          <a:p>
            <a:endParaRPr lang="en-US" sz="2400" dirty="0"/>
          </a:p>
          <a:p>
            <a:r>
              <a:rPr lang="en-US" sz="2400" dirty="0"/>
              <a:t>What didn’t go so well?</a:t>
            </a:r>
          </a:p>
          <a:p>
            <a:endParaRPr lang="en-US" sz="2400" dirty="0"/>
          </a:p>
          <a:p>
            <a:r>
              <a:rPr lang="en-US" sz="2400" dirty="0"/>
              <a:t>What did you learn?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2FC51-3141-9243-BA48-09E5CA237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26344430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95ED7-115A-624C-B0FB-5E34EA52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E8624-8FE0-264B-ADE5-A7C192090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59738"/>
            <a:ext cx="8596668" cy="31267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Think about what you learned in this class and come up with a small </a:t>
            </a:r>
            <a:r>
              <a:rPr lang="en-US" sz="2400" b="1" dirty="0"/>
              <a:t>data management plan</a:t>
            </a:r>
            <a:r>
              <a:rPr lang="en-US" sz="2400" dirty="0"/>
              <a:t> for your LIKE project. This should include: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What type of recordings you will make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The equipment you will use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What </a:t>
            </a:r>
            <a:r>
              <a:rPr lang="en-US" sz="2000" dirty="0" err="1"/>
              <a:t>filenaming</a:t>
            </a:r>
            <a:r>
              <a:rPr lang="en-US" sz="2000" dirty="0"/>
              <a:t> system you can use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Backing up: How often? Where?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EF283D-E3ED-0348-9EEB-9CAE537003F7}"/>
              </a:ext>
            </a:extLst>
          </p:cNvPr>
          <p:cNvSpPr txBox="1">
            <a:spLocks/>
          </p:cNvSpPr>
          <p:nvPr/>
        </p:nvSpPr>
        <p:spPr>
          <a:xfrm>
            <a:off x="677334" y="1698627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 the next 2 weeks, you will be conducting your own fieldwork research projects…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0CF8D-6339-674B-A4D1-36C83FCAD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7874156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3DC0-D2F4-2043-8482-4F971C639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369EB-DC32-674B-A3B1-E352AA7E1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1639"/>
            <a:ext cx="8752416" cy="4369724"/>
          </a:xfrm>
        </p:spPr>
        <p:txBody>
          <a:bodyPr>
            <a:normAutofit fontScale="92500" lnSpcReduction="20000"/>
          </a:bodyPr>
          <a:lstStyle/>
          <a:p>
            <a:r>
              <a:rPr lang="en-US" sz="2300" dirty="0"/>
              <a:t>Making recordings is useful for you and other people as well</a:t>
            </a:r>
          </a:p>
          <a:p>
            <a:endParaRPr lang="en-US" sz="2300" dirty="0"/>
          </a:p>
          <a:p>
            <a:r>
              <a:rPr lang="en-US" sz="2300" dirty="0"/>
              <a:t>You should be aware of </a:t>
            </a:r>
            <a:r>
              <a:rPr lang="en-US" sz="2300" b="1" dirty="0"/>
              <a:t>ethics</a:t>
            </a:r>
            <a:r>
              <a:rPr lang="en-US" sz="2300" dirty="0"/>
              <a:t> (collecting </a:t>
            </a:r>
            <a:r>
              <a:rPr lang="en-US" sz="2300" b="1" dirty="0"/>
              <a:t>informed consent</a:t>
            </a:r>
            <a:r>
              <a:rPr lang="en-US" sz="2300" dirty="0"/>
              <a:t> to record consultants) and consider </a:t>
            </a:r>
            <a:r>
              <a:rPr lang="en-US" sz="2300" b="1" dirty="0"/>
              <a:t>practical challenges </a:t>
            </a:r>
            <a:r>
              <a:rPr lang="en-US" sz="2300" dirty="0"/>
              <a:t>like memory card capacity</a:t>
            </a:r>
          </a:p>
          <a:p>
            <a:pPr lvl="1"/>
            <a:r>
              <a:rPr lang="en-US" sz="2100" dirty="0"/>
              <a:t>Make sure you know how to use the equipment e.g. checking it’s recording!</a:t>
            </a:r>
          </a:p>
          <a:p>
            <a:endParaRPr lang="en-US" sz="2300" dirty="0"/>
          </a:p>
          <a:p>
            <a:r>
              <a:rPr lang="en-US" sz="2300" dirty="0"/>
              <a:t>Use headphones/earphones to monitor recording quality, and check when you transfer the files to the computer</a:t>
            </a:r>
          </a:p>
          <a:p>
            <a:endParaRPr lang="en-US" sz="2300" dirty="0"/>
          </a:p>
          <a:p>
            <a:r>
              <a:rPr lang="en-US" sz="2300" dirty="0"/>
              <a:t>Back up regularly and in multiple places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AFFD00-C3C1-8549-9BFB-681145CDB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8196474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F2D7E-F144-F348-B63A-2B6BC3181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84446-4F75-3741-B23B-FB8D1753E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Recommended software for checking audio recordings quality:</a:t>
            </a:r>
          </a:p>
          <a:p>
            <a:pPr marL="457200" lvl="1" indent="0">
              <a:buNone/>
            </a:pPr>
            <a:r>
              <a:rPr lang="en-US" sz="1800" b="1" dirty="0"/>
              <a:t>Audacity</a:t>
            </a:r>
            <a:r>
              <a:rPr lang="en-US" sz="1800" dirty="0"/>
              <a:t> (available for free online)</a:t>
            </a:r>
          </a:p>
          <a:p>
            <a:pPr marL="457200" lvl="1" indent="0">
              <a:buNone/>
            </a:pPr>
            <a:r>
              <a:rPr lang="en-US" sz="1800" dirty="0">
                <a:hlinkClick r:id="rId2"/>
              </a:rPr>
              <a:t>https://www.audacityteam.org/</a:t>
            </a:r>
            <a:endParaRPr lang="en-US" sz="1800" dirty="0"/>
          </a:p>
          <a:p>
            <a:pPr marL="457200" lvl="1" indent="0">
              <a:buNone/>
            </a:pPr>
            <a:r>
              <a:rPr lang="en-US" sz="1800" dirty="0"/>
              <a:t>Find tutorials here:</a:t>
            </a:r>
          </a:p>
          <a:p>
            <a:pPr marL="457200" lvl="1" indent="0">
              <a:buNone/>
            </a:pPr>
            <a:r>
              <a:rPr lang="en-US" sz="1800" dirty="0">
                <a:hlinkClick r:id="rId3"/>
              </a:rPr>
              <a:t>https://manual.audacityteam.org/man/tutorials.html</a:t>
            </a:r>
            <a:endParaRPr lang="en-US" sz="1800" dirty="0"/>
          </a:p>
          <a:p>
            <a:pPr lvl="1"/>
            <a:endParaRPr lang="en-US" sz="1800" dirty="0"/>
          </a:p>
          <a:p>
            <a:r>
              <a:rPr lang="en-US" sz="2000" dirty="0"/>
              <a:t>More information on FAIR data: </a:t>
            </a:r>
            <a:r>
              <a:rPr lang="en-US" sz="2000" dirty="0">
                <a:hlinkClick r:id="rId4"/>
              </a:rPr>
              <a:t>here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Learn from the experience of the people in this room!</a:t>
            </a:r>
          </a:p>
          <a:p>
            <a:endParaRPr lang="en-US" sz="2000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E94D0D-F329-7D4B-B5D3-1E4CEAA50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002" y="2774950"/>
            <a:ext cx="1651000" cy="1651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6BCB9-8FFC-4F49-BEBB-4D5762BF6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Lis Kerr, LIKE field school 2020</a:t>
            </a:r>
          </a:p>
        </p:txBody>
      </p:sp>
    </p:spTree>
    <p:extLst>
      <p:ext uri="{BB962C8B-B14F-4D97-AF65-F5344CB8AC3E}">
        <p14:creationId xmlns:p14="http://schemas.microsoft.com/office/powerpoint/2010/main" val="104526775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{57250EB3-62F2-BD43-ADA0-6886CF76D157}tf10001060</Template>
  <TotalTime>1519</TotalTime>
  <Words>1838</Words>
  <Application>Microsoft Macintosh PowerPoint</Application>
  <PresentationFormat>Widescreen</PresentationFormat>
  <Paragraphs>238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Trebuchet MS</vt:lpstr>
      <vt:lpstr>Wingdings 3</vt:lpstr>
      <vt:lpstr>Facet</vt:lpstr>
      <vt:lpstr>Field methods: How to use tech</vt:lpstr>
      <vt:lpstr>Why make recordings?</vt:lpstr>
      <vt:lpstr>Why make recordings?</vt:lpstr>
      <vt:lpstr>Possible dangers</vt:lpstr>
      <vt:lpstr>Possible dangers</vt:lpstr>
      <vt:lpstr>Exercise 1: Informed consent</vt:lpstr>
      <vt:lpstr>A nightmare fieldwork experience…</vt:lpstr>
      <vt:lpstr>1. A student meets a speaker of a language and decides to do some fieldwork…</vt:lpstr>
      <vt:lpstr>2. They take a Tascam DR-05 recorder…</vt:lpstr>
      <vt:lpstr>3. They click REC to make a recording…</vt:lpstr>
      <vt:lpstr>4. They finish the session with the consultant…</vt:lpstr>
      <vt:lpstr>5. They go to transfer the files to the computer…</vt:lpstr>
      <vt:lpstr>6. …but there are no files!</vt:lpstr>
      <vt:lpstr>Problem 1: No files</vt:lpstr>
      <vt:lpstr>Problem 1: No files</vt:lpstr>
      <vt:lpstr>7. The student repeats the exercise and transfers their recording to the computer...</vt:lpstr>
      <vt:lpstr>8. They open up Audacity to check the recording…</vt:lpstr>
      <vt:lpstr>9. The recording is bad quality!</vt:lpstr>
      <vt:lpstr>Problem 2: Clipped recording</vt:lpstr>
      <vt:lpstr>Problem 2: Clipped recording</vt:lpstr>
      <vt:lpstr>10. The student makes progress…</vt:lpstr>
      <vt:lpstr>11. They are 2 weeks into the project, and have several files with valuable data…</vt:lpstr>
      <vt:lpstr>12. …but then they overwrite a file by accident, and lose all the data!</vt:lpstr>
      <vt:lpstr>Problem 3: Overwriting a file by accident, and losing all the data!</vt:lpstr>
      <vt:lpstr>Problem 3: Overwriting a file by accident, and losing all the data!</vt:lpstr>
      <vt:lpstr>13. A year passes…</vt:lpstr>
      <vt:lpstr>14. The student wants to check something, but can’t find the recordings!</vt:lpstr>
      <vt:lpstr>Problem 4: Can’t find the recordings 1 year on</vt:lpstr>
      <vt:lpstr>Problem 4: Can’t find the recordings 1 year on</vt:lpstr>
      <vt:lpstr>FAIR data</vt:lpstr>
      <vt:lpstr>FAIR data</vt:lpstr>
      <vt:lpstr>FAIR data</vt:lpstr>
      <vt:lpstr>A good fieldwork experience</vt:lpstr>
      <vt:lpstr>Top tips for using an audio recorder</vt:lpstr>
      <vt:lpstr>Top tips for using an audio recorder</vt:lpstr>
      <vt:lpstr>Top tips for using a video recorder</vt:lpstr>
      <vt:lpstr>Top tips for filenaming</vt:lpstr>
      <vt:lpstr>Top tips for filenaming</vt:lpstr>
      <vt:lpstr>Top tips for data management</vt:lpstr>
      <vt:lpstr>Exercise 2</vt:lpstr>
      <vt:lpstr>Reflection on exercise 2</vt:lpstr>
      <vt:lpstr>Exercise 3</vt:lpstr>
      <vt:lpstr>Summary</vt:lpstr>
      <vt:lpstr>Further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tech</dc:title>
  <dc:creator>Microsoft Office User</dc:creator>
  <cp:lastModifiedBy>Microsoft Office User</cp:lastModifiedBy>
  <cp:revision>25</cp:revision>
  <dcterms:created xsi:type="dcterms:W3CDTF">2020-01-07T14:16:32Z</dcterms:created>
  <dcterms:modified xsi:type="dcterms:W3CDTF">2020-01-08T15:35:44Z</dcterms:modified>
</cp:coreProperties>
</file>