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21"/>
  </p:notesMasterIdLst>
  <p:sldIdLst>
    <p:sldId id="256" r:id="rId2"/>
    <p:sldId id="258" r:id="rId3"/>
    <p:sldId id="260" r:id="rId4"/>
    <p:sldId id="261" r:id="rId5"/>
    <p:sldId id="262" r:id="rId6"/>
    <p:sldId id="263" r:id="rId7"/>
    <p:sldId id="264" r:id="rId8"/>
    <p:sldId id="265" r:id="rId9"/>
    <p:sldId id="266" r:id="rId10"/>
    <p:sldId id="267" r:id="rId11"/>
    <p:sldId id="282" r:id="rId12"/>
    <p:sldId id="283" r:id="rId13"/>
    <p:sldId id="284" r:id="rId14"/>
    <p:sldId id="285" r:id="rId15"/>
    <p:sldId id="286" r:id="rId16"/>
    <p:sldId id="268" r:id="rId17"/>
    <p:sldId id="269" r:id="rId18"/>
    <p:sldId id="281"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62"/>
    <p:restoredTop sz="93692"/>
  </p:normalViewPr>
  <p:slideViewPr>
    <p:cSldViewPr snapToGrid="0" snapToObjects="1">
      <p:cViewPr varScale="1">
        <p:scale>
          <a:sx n="100" d="100"/>
          <a:sy n="100" d="100"/>
        </p:scale>
        <p:origin x="168" y="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E74E3D-2ECA-7942-BEF4-77A7596B8952}" type="datetimeFigureOut">
              <a:t>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BCE6E6-EAD9-9F4B-BFB7-2B7726CBC91F}" type="slidenum">
              <a:t>‹#›</a:t>
            </a:fld>
            <a:endParaRPr lang="en-US"/>
          </a:p>
        </p:txBody>
      </p:sp>
    </p:spTree>
    <p:extLst>
      <p:ext uri="{BB962C8B-B14F-4D97-AF65-F5344CB8AC3E}">
        <p14:creationId xmlns:p14="http://schemas.microsoft.com/office/powerpoint/2010/main" val="3222640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underestimate,</a:t>
            </a:r>
            <a:r>
              <a:rPr lang="en-US" baseline="0" dirty="0"/>
              <a:t> sign </a:t>
            </a:r>
            <a:r>
              <a:rPr lang="en-US" baseline="0" dirty="0" err="1"/>
              <a:t>lgs</a:t>
            </a:r>
            <a:r>
              <a:rPr lang="en-US" baseline="0" dirty="0"/>
              <a:t>, non-standard varieties </a:t>
            </a:r>
            <a:r>
              <a:rPr lang="en-US" baseline="0" dirty="0" err="1"/>
              <a:t>etc</a:t>
            </a:r>
            <a:endParaRPr lang="en-US" baseline="0" dirty="0"/>
          </a:p>
          <a:p>
            <a:r>
              <a:rPr lang="en-US" baseline="0" dirty="0"/>
              <a:t>number of speakers, but also intergenerational transfer</a:t>
            </a:r>
            <a:endParaRPr lang="en-US" dirty="0"/>
          </a:p>
        </p:txBody>
      </p:sp>
      <p:sp>
        <p:nvSpPr>
          <p:cNvPr id="4" name="Slide Number Placeholder 3"/>
          <p:cNvSpPr>
            <a:spLocks noGrp="1"/>
          </p:cNvSpPr>
          <p:nvPr>
            <p:ph type="sldNum" sz="quarter" idx="10"/>
          </p:nvPr>
        </p:nvSpPr>
        <p:spPr/>
        <p:txBody>
          <a:bodyPr/>
          <a:lstStyle/>
          <a:p>
            <a:fld id="{D0E2FAA1-12C3-EE44-A996-C773BAF4875D}" type="slidenum">
              <a:rPr lang="en-US" smtClean="0"/>
              <a:t>5</a:t>
            </a:fld>
            <a:endParaRPr lang="en-US"/>
          </a:p>
        </p:txBody>
      </p:sp>
    </p:spTree>
    <p:extLst>
      <p:ext uri="{BB962C8B-B14F-4D97-AF65-F5344CB8AC3E}">
        <p14:creationId xmlns:p14="http://schemas.microsoft.com/office/powerpoint/2010/main" val="2713730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CEC3C5A7-EADE-484C-9F1C-EBE447E2D7C1}" type="datetimeFigureOut">
              <a:t>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2397904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EC3C5A7-EADE-484C-9F1C-EBE447E2D7C1}" type="datetimeFigureOut">
              <a:t>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598258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dirty="0"/>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CEC3C5A7-EADE-484C-9F1C-EBE447E2D7C1}" type="datetimeFigureOut">
              <a:t>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99928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CEC3C5A7-EADE-484C-9F1C-EBE447E2D7C1}" type="datetimeFigureOut">
              <a:t>1/5/20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3177324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nvPr>
        </p:nvSpPr>
        <p:spPr/>
        <p:txBody>
          <a:bodyPr/>
          <a:lstStyle/>
          <a:p>
            <a:fld id="{CEC3C5A7-EADE-484C-9F1C-EBE447E2D7C1}" type="datetimeFigureOut">
              <a:t>1/5/20</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4281191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0"/>
          </p:nvPr>
        </p:nvSpPr>
        <p:spPr/>
        <p:txBody>
          <a:bodyPr/>
          <a:lstStyle/>
          <a:p>
            <a:fld id="{CEC3C5A7-EADE-484C-9F1C-EBE447E2D7C1}" type="datetimeFigureOut">
              <a:t>1/5/20</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199255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EC3C5A7-EADE-484C-9F1C-EBE447E2D7C1}" type="datetimeFigureOut">
              <a:t>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1109021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dirty="0"/>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8" name="Date Placeholder 7"/>
          <p:cNvSpPr>
            <a:spLocks noGrp="1"/>
          </p:cNvSpPr>
          <p:nvPr>
            <p:ph type="dt" sz="half" idx="10"/>
          </p:nvPr>
        </p:nvSpPr>
        <p:spPr/>
        <p:txBody>
          <a:bodyPr/>
          <a:lstStyle/>
          <a:p>
            <a:fld id="{CEC3C5A7-EADE-484C-9F1C-EBE447E2D7C1}" type="datetimeFigureOut">
              <a:t>1/5/20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1947167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dirty="0"/>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8" name="Date Placeholder 7"/>
          <p:cNvSpPr>
            <a:spLocks noGrp="1"/>
          </p:cNvSpPr>
          <p:nvPr>
            <p:ph type="dt" sz="half" idx="10"/>
          </p:nvPr>
        </p:nvSpPr>
        <p:spPr/>
        <p:txBody>
          <a:bodyPr/>
          <a:lstStyle/>
          <a:p>
            <a:fld id="{CEC3C5A7-EADE-484C-9F1C-EBE447E2D7C1}" type="datetimeFigureOut">
              <a:t>1/5/20</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2242957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EC3C5A7-EADE-484C-9F1C-EBE447E2D7C1}" type="datetimeFigureOut">
              <a:t>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4146743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EC3C5A7-EADE-484C-9F1C-EBE447E2D7C1}" type="datetimeFigureOut">
              <a:t>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FCD52-2561-3943-A6B5-64958CCD4907}" type="slidenum">
              <a:t>‹#›</a:t>
            </a:fld>
            <a:endParaRPr lang="en-US"/>
          </a:p>
        </p:txBody>
      </p:sp>
    </p:spTree>
    <p:extLst>
      <p:ext uri="{BB962C8B-B14F-4D97-AF65-F5344CB8AC3E}">
        <p14:creationId xmlns:p14="http://schemas.microsoft.com/office/powerpoint/2010/main" val="233401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dirty="0"/>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CEC3C5A7-EADE-484C-9F1C-EBE447E2D7C1}" type="datetimeFigureOut">
              <a:t>1/5/20</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700FCD52-2561-3943-A6B5-64958CCD4907}" type="slidenum">
              <a:t>‹#›</a:t>
            </a:fld>
            <a:endParaRPr lang="en-US"/>
          </a:p>
        </p:txBody>
      </p:sp>
    </p:spTree>
    <p:extLst>
      <p:ext uri="{BB962C8B-B14F-4D97-AF65-F5344CB8AC3E}">
        <p14:creationId xmlns:p14="http://schemas.microsoft.com/office/powerpoint/2010/main" val="3747717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unesco.org/languages-atlas/index.ph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BDFDB-BFE9-2E47-8FA0-82BEA012A4A6}"/>
              </a:ext>
            </a:extLst>
          </p:cNvPr>
          <p:cNvSpPr>
            <a:spLocks noGrp="1"/>
          </p:cNvSpPr>
          <p:nvPr>
            <p:ph type="ctrTitle"/>
          </p:nvPr>
        </p:nvSpPr>
        <p:spPr/>
        <p:txBody>
          <a:bodyPr/>
          <a:lstStyle/>
          <a:p>
            <a:r>
              <a:rPr lang="en-US"/>
              <a:t>Setting up a linguistic fieldwork project</a:t>
            </a:r>
          </a:p>
        </p:txBody>
      </p:sp>
      <p:sp>
        <p:nvSpPr>
          <p:cNvPr id="3" name="Subtitle 2">
            <a:extLst>
              <a:ext uri="{FF2B5EF4-FFF2-40B4-BE49-F238E27FC236}">
                <a16:creationId xmlns:a16="http://schemas.microsoft.com/office/drawing/2014/main" id="{52E18093-DB4A-9347-95BF-3F809BD0E91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35375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fieldwork?</a:t>
            </a:r>
          </a:p>
        </p:txBody>
      </p:sp>
      <p:sp>
        <p:nvSpPr>
          <p:cNvPr id="3" name="Content Placeholder 2"/>
          <p:cNvSpPr>
            <a:spLocks noGrp="1"/>
          </p:cNvSpPr>
          <p:nvPr>
            <p:ph idx="1"/>
          </p:nvPr>
        </p:nvSpPr>
        <p:spPr>
          <a:xfrm>
            <a:off x="3869268" y="864108"/>
            <a:ext cx="7315200" cy="665434"/>
          </a:xfrm>
        </p:spPr>
        <p:txBody>
          <a:bodyPr anchor="t"/>
          <a:lstStyle/>
          <a:p>
            <a:r>
              <a:rPr lang="en-US" dirty="0"/>
              <a:t>Hyman (2001): “a state of mind” -&gt; prototype</a:t>
            </a:r>
          </a:p>
        </p:txBody>
      </p:sp>
      <p:graphicFrame>
        <p:nvGraphicFramePr>
          <p:cNvPr id="4" name="Table 3"/>
          <p:cNvGraphicFramePr>
            <a:graphicFrameLocks noGrp="1"/>
          </p:cNvGraphicFramePr>
          <p:nvPr>
            <p:extLst>
              <p:ext uri="{D42A27DB-BD31-4B8C-83A1-F6EECF244321}">
                <p14:modId xmlns:p14="http://schemas.microsoft.com/office/powerpoint/2010/main" val="1104776172"/>
              </p:ext>
            </p:extLst>
          </p:nvPr>
        </p:nvGraphicFramePr>
        <p:xfrm>
          <a:off x="3477016" y="1529542"/>
          <a:ext cx="8332460" cy="4002304"/>
        </p:xfrm>
        <a:graphic>
          <a:graphicData uri="http://schemas.openxmlformats.org/drawingml/2006/table">
            <a:tbl>
              <a:tblPr firstRow="1" bandRow="1">
                <a:tableStyleId>{5C22544A-7EE6-4342-B048-85BDC9FD1C3A}</a:tableStyleId>
              </a:tblPr>
              <a:tblGrid>
                <a:gridCol w="2083115">
                  <a:extLst>
                    <a:ext uri="{9D8B030D-6E8A-4147-A177-3AD203B41FA5}">
                      <a16:colId xmlns:a16="http://schemas.microsoft.com/office/drawing/2014/main" val="20000"/>
                    </a:ext>
                  </a:extLst>
                </a:gridCol>
                <a:gridCol w="2083115">
                  <a:extLst>
                    <a:ext uri="{9D8B030D-6E8A-4147-A177-3AD203B41FA5}">
                      <a16:colId xmlns:a16="http://schemas.microsoft.com/office/drawing/2014/main" val="20001"/>
                    </a:ext>
                  </a:extLst>
                </a:gridCol>
                <a:gridCol w="2083115">
                  <a:extLst>
                    <a:ext uri="{9D8B030D-6E8A-4147-A177-3AD203B41FA5}">
                      <a16:colId xmlns:a16="http://schemas.microsoft.com/office/drawing/2014/main" val="20002"/>
                    </a:ext>
                  </a:extLst>
                </a:gridCol>
                <a:gridCol w="2083115">
                  <a:extLst>
                    <a:ext uri="{9D8B030D-6E8A-4147-A177-3AD203B41FA5}">
                      <a16:colId xmlns:a16="http://schemas.microsoft.com/office/drawing/2014/main" val="20003"/>
                    </a:ext>
                  </a:extLst>
                </a:gridCol>
              </a:tblGrid>
              <a:tr h="347888">
                <a:tc>
                  <a:txBody>
                    <a:bodyPr/>
                    <a:lstStyle/>
                    <a:p>
                      <a:pPr algn="l">
                        <a:lnSpc>
                          <a:spcPct val="100000"/>
                        </a:lnSpc>
                        <a:spcAft>
                          <a:spcPts val="0"/>
                        </a:spcAft>
                        <a:tabLst>
                          <a:tab pos="342900" algn="l"/>
                          <a:tab pos="628650" algn="l"/>
                        </a:tabLst>
                      </a:pPr>
                      <a:endParaRPr lang="en-US" sz="1600" dirty="0">
                        <a:latin typeface="Charis SIL"/>
                        <a:ea typeface="Times New Roman"/>
                        <a:cs typeface="Times New Roman"/>
                      </a:endParaRPr>
                    </a:p>
                  </a:txBody>
                  <a:tcPr marL="68580" marR="68580" marT="0" marB="0" anchor="ctr"/>
                </a:tc>
                <a:tc>
                  <a:txBody>
                    <a:bodyPr/>
                    <a:lstStyle/>
                    <a:p>
                      <a:pPr algn="l">
                        <a:lnSpc>
                          <a:spcPct val="100000"/>
                        </a:lnSpc>
                        <a:spcAft>
                          <a:spcPts val="0"/>
                        </a:spcAft>
                        <a:tabLst>
                          <a:tab pos="342900" algn="l"/>
                          <a:tab pos="628650" algn="l"/>
                        </a:tabLst>
                      </a:pPr>
                      <a:r>
                        <a:rPr lang="en-US" sz="1600" cap="small">
                          <a:latin typeface="Charis SIL"/>
                          <a:ea typeface="Times New Roman"/>
                          <a:cs typeface="Times New Roman"/>
                        </a:rPr>
                        <a:t>Fieldwork prototype</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cap="small">
                          <a:latin typeface="Charis SIL"/>
                          <a:ea typeface="Times New Roman"/>
                          <a:cs typeface="Times New Roman"/>
                        </a:rPr>
                        <a:t>Fieldwork countertype</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cap="small" dirty="0">
                          <a:latin typeface="Charis SIL"/>
                          <a:ea typeface="Times New Roman"/>
                          <a:cs typeface="Times New Roman"/>
                        </a:rPr>
                        <a:t>Least field-work-like</a:t>
                      </a:r>
                      <a:endParaRPr lang="en-GB" sz="2800" dirty="0">
                        <a:latin typeface="Times New Roman"/>
                        <a:ea typeface="ＭＳ 明朝"/>
                        <a:cs typeface="Times"/>
                      </a:endParaRPr>
                    </a:p>
                  </a:txBody>
                  <a:tcPr marL="68580" marR="68580" marT="0" marB="0" anchor="ctr"/>
                </a:tc>
                <a:extLst>
                  <a:ext uri="{0D108BD9-81ED-4DB2-BD59-A6C34878D82A}">
                    <a16:rowId xmlns:a16="http://schemas.microsoft.com/office/drawing/2014/main" val="10000"/>
                  </a:ext>
                </a:extLst>
              </a:tr>
              <a:tr h="347888">
                <a:tc>
                  <a:txBody>
                    <a:bodyPr/>
                    <a:lstStyle/>
                    <a:p>
                      <a:pPr algn="l">
                        <a:lnSpc>
                          <a:spcPct val="100000"/>
                        </a:lnSpc>
                        <a:spcAft>
                          <a:spcPts val="0"/>
                        </a:spcAft>
                      </a:pPr>
                      <a:r>
                        <a:rPr lang="en-US" sz="1600" cap="small">
                          <a:latin typeface="Charis SIL"/>
                          <a:ea typeface="Times New Roman"/>
                          <a:cs typeface="Times New Roman"/>
                        </a:rPr>
                        <a:t>Elicitee</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Other</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a:latin typeface="Charis SIL"/>
                          <a:ea typeface="Times New Roman"/>
                          <a:cs typeface="Times New Roman"/>
                        </a:rPr>
                        <a:t>Self</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a:latin typeface="Charis SIL"/>
                          <a:ea typeface="Times New Roman"/>
                          <a:cs typeface="Times New Roman"/>
                        </a:rPr>
                        <a:t>Introspection</a:t>
                      </a:r>
                      <a:endParaRPr lang="en-GB" sz="2800">
                        <a:latin typeface="Times New Roman"/>
                        <a:ea typeface="ＭＳ 明朝"/>
                        <a:cs typeface="Times"/>
                      </a:endParaRPr>
                    </a:p>
                  </a:txBody>
                  <a:tcPr marL="68580" marR="68580" marT="0" marB="0" anchor="ctr"/>
                </a:tc>
                <a:extLst>
                  <a:ext uri="{0D108BD9-81ED-4DB2-BD59-A6C34878D82A}">
                    <a16:rowId xmlns:a16="http://schemas.microsoft.com/office/drawing/2014/main" val="10001"/>
                  </a:ext>
                </a:extLst>
              </a:tr>
              <a:tr h="347888">
                <a:tc>
                  <a:txBody>
                    <a:bodyPr/>
                    <a:lstStyle/>
                    <a:p>
                      <a:pPr algn="l">
                        <a:lnSpc>
                          <a:spcPct val="100000"/>
                        </a:lnSpc>
                        <a:spcAft>
                          <a:spcPts val="0"/>
                        </a:spcAft>
                      </a:pPr>
                      <a:r>
                        <a:rPr lang="en-US" sz="1600" cap="small" dirty="0">
                          <a:latin typeface="Charis SIL"/>
                          <a:ea typeface="Times New Roman"/>
                          <a:cs typeface="Times New Roman"/>
                        </a:rPr>
                        <a:t>Elicitor/Observer</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Self</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a:latin typeface="Charis SIL"/>
                          <a:ea typeface="Times New Roman"/>
                          <a:cs typeface="Times New Roman"/>
                        </a:rPr>
                        <a:t>Other</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a:latin typeface="Charis SIL"/>
                          <a:ea typeface="Times New Roman"/>
                          <a:cs typeface="Times New Roman"/>
                        </a:rPr>
                        <a:t>Secondary data</a:t>
                      </a:r>
                      <a:endParaRPr lang="en-GB" sz="2800">
                        <a:latin typeface="Times New Roman"/>
                        <a:ea typeface="ＭＳ 明朝"/>
                        <a:cs typeface="Times"/>
                      </a:endParaRPr>
                    </a:p>
                  </a:txBody>
                  <a:tcPr marL="68580" marR="68580" marT="0" marB="0" anchor="ctr"/>
                </a:tc>
                <a:extLst>
                  <a:ext uri="{0D108BD9-81ED-4DB2-BD59-A6C34878D82A}">
                    <a16:rowId xmlns:a16="http://schemas.microsoft.com/office/drawing/2014/main" val="10002"/>
                  </a:ext>
                </a:extLst>
              </a:tr>
              <a:tr h="347888">
                <a:tc>
                  <a:txBody>
                    <a:bodyPr/>
                    <a:lstStyle/>
                    <a:p>
                      <a:pPr algn="l">
                        <a:lnSpc>
                          <a:spcPct val="100000"/>
                        </a:lnSpc>
                        <a:spcAft>
                          <a:spcPts val="0"/>
                        </a:spcAft>
                      </a:pPr>
                      <a:r>
                        <a:rPr lang="en-US" sz="1600" cap="small" dirty="0">
                          <a:latin typeface="Charis SIL"/>
                          <a:ea typeface="Times New Roman"/>
                          <a:cs typeface="Times New Roman"/>
                        </a:rPr>
                        <a:t>Distance</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Far</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Near</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One’s domicile</a:t>
                      </a:r>
                      <a:endParaRPr lang="en-GB" sz="2800" dirty="0">
                        <a:latin typeface="Times New Roman"/>
                        <a:ea typeface="ＭＳ 明朝"/>
                        <a:cs typeface="Times"/>
                      </a:endParaRPr>
                    </a:p>
                  </a:txBody>
                  <a:tcPr marL="68580" marR="68580" marT="0" marB="0" anchor="ctr"/>
                </a:tc>
                <a:extLst>
                  <a:ext uri="{0D108BD9-81ED-4DB2-BD59-A6C34878D82A}">
                    <a16:rowId xmlns:a16="http://schemas.microsoft.com/office/drawing/2014/main" val="10003"/>
                  </a:ext>
                </a:extLst>
              </a:tr>
              <a:tr h="347888">
                <a:tc>
                  <a:txBody>
                    <a:bodyPr/>
                    <a:lstStyle/>
                    <a:p>
                      <a:pPr algn="l">
                        <a:lnSpc>
                          <a:spcPct val="100000"/>
                        </a:lnSpc>
                        <a:spcAft>
                          <a:spcPts val="0"/>
                        </a:spcAft>
                      </a:pPr>
                      <a:r>
                        <a:rPr lang="en-US" sz="1600" cap="small" dirty="0">
                          <a:latin typeface="Charis SIL"/>
                          <a:ea typeface="Times New Roman"/>
                          <a:cs typeface="Times New Roman"/>
                        </a:rPr>
                        <a:t>Setting</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Small</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Large</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City, university</a:t>
                      </a:r>
                      <a:endParaRPr lang="en-GB" sz="2800" dirty="0">
                        <a:latin typeface="Times New Roman"/>
                        <a:ea typeface="ＭＳ 明朝"/>
                        <a:cs typeface="Times"/>
                      </a:endParaRPr>
                    </a:p>
                  </a:txBody>
                  <a:tcPr marL="68580" marR="68580" marT="0" marB="0" anchor="ctr"/>
                </a:tc>
                <a:extLst>
                  <a:ext uri="{0D108BD9-81ED-4DB2-BD59-A6C34878D82A}">
                    <a16:rowId xmlns:a16="http://schemas.microsoft.com/office/drawing/2014/main" val="10004"/>
                  </a:ext>
                </a:extLst>
              </a:tr>
              <a:tr h="347888">
                <a:tc>
                  <a:txBody>
                    <a:bodyPr/>
                    <a:lstStyle/>
                    <a:p>
                      <a:pPr algn="l">
                        <a:lnSpc>
                          <a:spcPct val="100000"/>
                        </a:lnSpc>
                        <a:spcAft>
                          <a:spcPts val="0"/>
                        </a:spcAft>
                      </a:pPr>
                      <a:r>
                        <a:rPr lang="en-US" sz="1600" cap="small">
                          <a:latin typeface="Charis SIL"/>
                          <a:ea typeface="Times New Roman"/>
                          <a:cs typeface="Times New Roman"/>
                        </a:rPr>
                        <a:t>Duration</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a:latin typeface="Charis SIL"/>
                          <a:ea typeface="Times New Roman"/>
                          <a:cs typeface="Times New Roman"/>
                        </a:rPr>
                        <a:t>Long</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Short</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Brief stopover</a:t>
                      </a:r>
                      <a:endParaRPr lang="en-GB" sz="2800" dirty="0">
                        <a:latin typeface="Times New Roman"/>
                        <a:ea typeface="ＭＳ 明朝"/>
                        <a:cs typeface="Times"/>
                      </a:endParaRPr>
                    </a:p>
                  </a:txBody>
                  <a:tcPr marL="68580" marR="68580" marT="0" marB="0" anchor="ctr"/>
                </a:tc>
                <a:extLst>
                  <a:ext uri="{0D108BD9-81ED-4DB2-BD59-A6C34878D82A}">
                    <a16:rowId xmlns:a16="http://schemas.microsoft.com/office/drawing/2014/main" val="10005"/>
                  </a:ext>
                </a:extLst>
              </a:tr>
              <a:tr h="347888">
                <a:tc>
                  <a:txBody>
                    <a:bodyPr/>
                    <a:lstStyle/>
                    <a:p>
                      <a:pPr algn="l">
                        <a:lnSpc>
                          <a:spcPct val="100000"/>
                        </a:lnSpc>
                        <a:spcAft>
                          <a:spcPts val="0"/>
                        </a:spcAft>
                      </a:pPr>
                      <a:r>
                        <a:rPr lang="en-US" sz="1600" cap="small">
                          <a:latin typeface="Charis SIL"/>
                          <a:ea typeface="Times New Roman"/>
                          <a:cs typeface="Times New Roman"/>
                        </a:rPr>
                        <a:t>Language</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a:latin typeface="Charis SIL"/>
                          <a:ea typeface="Times New Roman"/>
                          <a:cs typeface="Times New Roman"/>
                        </a:rPr>
                        <a:t>Exotic</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Well-known</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pPr>
                      <a:r>
                        <a:rPr lang="en-US" sz="1600" dirty="0">
                          <a:latin typeface="Charis SIL"/>
                          <a:ea typeface="Times New Roman"/>
                          <a:cs typeface="Times New Roman"/>
                        </a:rPr>
                        <a:t>One’s own</a:t>
                      </a:r>
                      <a:endParaRPr lang="en-GB" sz="2800" dirty="0">
                        <a:latin typeface="Times New Roman"/>
                        <a:ea typeface="ＭＳ 明朝"/>
                        <a:cs typeface="Times"/>
                      </a:endParaRPr>
                    </a:p>
                  </a:txBody>
                  <a:tcPr marL="68580" marR="68580" marT="0" marB="0" anchor="ctr"/>
                </a:tc>
                <a:extLst>
                  <a:ext uri="{0D108BD9-81ED-4DB2-BD59-A6C34878D82A}">
                    <a16:rowId xmlns:a16="http://schemas.microsoft.com/office/drawing/2014/main" val="10006"/>
                  </a:ext>
                </a:extLst>
              </a:tr>
              <a:tr h="652726">
                <a:tc>
                  <a:txBody>
                    <a:bodyPr/>
                    <a:lstStyle/>
                    <a:p>
                      <a:pPr algn="l">
                        <a:lnSpc>
                          <a:spcPct val="100000"/>
                        </a:lnSpc>
                        <a:spcAft>
                          <a:spcPts val="0"/>
                        </a:spcAft>
                        <a:tabLst>
                          <a:tab pos="342900" algn="l"/>
                          <a:tab pos="628650" algn="l"/>
                        </a:tabLst>
                      </a:pPr>
                      <a:r>
                        <a:rPr lang="en-US" sz="1600" cap="small">
                          <a:latin typeface="Charis SIL"/>
                          <a:ea typeface="Times New Roman"/>
                          <a:cs typeface="Times New Roman"/>
                        </a:rPr>
                        <a:t>Subject Matter</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a:latin typeface="Charis SIL"/>
                          <a:ea typeface="Times New Roman"/>
                          <a:cs typeface="Times New Roman"/>
                        </a:rPr>
                        <a:t>Languages as used in their natural/cultural context</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dirty="0">
                          <a:latin typeface="Charis SIL"/>
                          <a:ea typeface="Times New Roman"/>
                          <a:cs typeface="Times New Roman"/>
                        </a:rPr>
                        <a:t>Language in general as a formal system</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dirty="0">
                          <a:latin typeface="Charis SIL"/>
                          <a:ea typeface="Times New Roman"/>
                          <a:cs typeface="Times New Roman"/>
                        </a:rPr>
                        <a:t>Abstract syntax</a:t>
                      </a:r>
                      <a:endParaRPr lang="en-GB" sz="2800" dirty="0">
                        <a:latin typeface="Times New Roman"/>
                        <a:ea typeface="ＭＳ 明朝"/>
                        <a:cs typeface="Times"/>
                      </a:endParaRPr>
                    </a:p>
                  </a:txBody>
                  <a:tcPr marL="68580" marR="68580" marT="0" marB="0" anchor="ctr"/>
                </a:tc>
                <a:extLst>
                  <a:ext uri="{0D108BD9-81ED-4DB2-BD59-A6C34878D82A}">
                    <a16:rowId xmlns:a16="http://schemas.microsoft.com/office/drawing/2014/main" val="10007"/>
                  </a:ext>
                </a:extLst>
              </a:tr>
              <a:tr h="347888">
                <a:tc>
                  <a:txBody>
                    <a:bodyPr/>
                    <a:lstStyle/>
                    <a:p>
                      <a:pPr algn="l">
                        <a:lnSpc>
                          <a:spcPct val="100000"/>
                        </a:lnSpc>
                        <a:spcAft>
                          <a:spcPts val="0"/>
                        </a:spcAft>
                        <a:tabLst>
                          <a:tab pos="342900" algn="l"/>
                          <a:tab pos="628650" algn="l"/>
                        </a:tabLst>
                      </a:pPr>
                      <a:r>
                        <a:rPr lang="en-US" sz="1600" cap="small">
                          <a:latin typeface="Charis SIL"/>
                          <a:ea typeface="Times New Roman"/>
                          <a:cs typeface="Times New Roman"/>
                        </a:rPr>
                        <a:t>Data</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a:latin typeface="Charis SIL"/>
                          <a:ea typeface="Times New Roman"/>
                          <a:cs typeface="Times New Roman"/>
                        </a:rPr>
                        <a:t>Naturalistic</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a:latin typeface="Charis SIL"/>
                          <a:ea typeface="Times New Roman"/>
                          <a:cs typeface="Times New Roman"/>
                        </a:rPr>
                        <a:t>Controlled</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dirty="0">
                          <a:latin typeface="Charis SIL"/>
                          <a:ea typeface="Times New Roman"/>
                          <a:cs typeface="Times New Roman"/>
                        </a:rPr>
                        <a:t>Synthetic speech</a:t>
                      </a:r>
                      <a:endParaRPr lang="en-GB" sz="2800" dirty="0">
                        <a:latin typeface="Times New Roman"/>
                        <a:ea typeface="ＭＳ 明朝"/>
                        <a:cs typeface="Times"/>
                      </a:endParaRPr>
                    </a:p>
                  </a:txBody>
                  <a:tcPr marL="68580" marR="68580" marT="0" marB="0" anchor="ctr"/>
                </a:tc>
                <a:extLst>
                  <a:ext uri="{0D108BD9-81ED-4DB2-BD59-A6C34878D82A}">
                    <a16:rowId xmlns:a16="http://schemas.microsoft.com/office/drawing/2014/main" val="10008"/>
                  </a:ext>
                </a:extLst>
              </a:tr>
              <a:tr h="347888">
                <a:tc>
                  <a:txBody>
                    <a:bodyPr/>
                    <a:lstStyle/>
                    <a:p>
                      <a:pPr algn="l">
                        <a:lnSpc>
                          <a:spcPct val="100000"/>
                        </a:lnSpc>
                        <a:spcAft>
                          <a:spcPts val="0"/>
                        </a:spcAft>
                        <a:tabLst>
                          <a:tab pos="342900" algn="l"/>
                          <a:tab pos="628650" algn="l"/>
                        </a:tabLst>
                      </a:pPr>
                      <a:r>
                        <a:rPr lang="en-US" sz="1600" cap="small">
                          <a:latin typeface="Charis SIL"/>
                          <a:ea typeface="Times New Roman"/>
                          <a:cs typeface="Times New Roman"/>
                        </a:rPr>
                        <a:t>Motivation</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a:latin typeface="Charis SIL"/>
                          <a:ea typeface="Times New Roman"/>
                          <a:cs typeface="Times New Roman"/>
                        </a:rPr>
                        <a:t>Languages-driven</a:t>
                      </a:r>
                      <a:endParaRPr lang="en-GB" sz="280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dirty="0">
                          <a:latin typeface="Charis SIL"/>
                          <a:ea typeface="Times New Roman"/>
                          <a:cs typeface="Times New Roman"/>
                        </a:rPr>
                        <a:t>Theory-driven</a:t>
                      </a:r>
                      <a:endParaRPr lang="en-GB" sz="2800" dirty="0">
                        <a:latin typeface="Times New Roman"/>
                        <a:ea typeface="ＭＳ 明朝"/>
                        <a:cs typeface="Times"/>
                      </a:endParaRPr>
                    </a:p>
                  </a:txBody>
                  <a:tcPr marL="68580" marR="68580" marT="0" marB="0" anchor="ctr"/>
                </a:tc>
                <a:tc>
                  <a:txBody>
                    <a:bodyPr/>
                    <a:lstStyle/>
                    <a:p>
                      <a:pPr algn="l">
                        <a:lnSpc>
                          <a:spcPct val="100000"/>
                        </a:lnSpc>
                        <a:spcAft>
                          <a:spcPts val="0"/>
                        </a:spcAft>
                        <a:tabLst>
                          <a:tab pos="342900" algn="l"/>
                          <a:tab pos="628650" algn="l"/>
                        </a:tabLst>
                      </a:pPr>
                      <a:r>
                        <a:rPr lang="en-US" sz="1600" dirty="0">
                          <a:latin typeface="Charis SIL"/>
                          <a:ea typeface="Times New Roman"/>
                          <a:cs typeface="Times New Roman"/>
                        </a:rPr>
                        <a:t>Mathematical linguistics</a:t>
                      </a:r>
                      <a:endParaRPr lang="en-GB" sz="2800" dirty="0">
                        <a:latin typeface="Times New Roman"/>
                        <a:ea typeface="ＭＳ 明朝"/>
                        <a:cs typeface="Times"/>
                      </a:endParaRPr>
                    </a:p>
                  </a:txBody>
                  <a:tcPr marL="68580" marR="68580" marT="0" marB="0"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924503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fieldwork?</a:t>
            </a:r>
          </a:p>
        </p:txBody>
      </p:sp>
      <p:sp>
        <p:nvSpPr>
          <p:cNvPr id="3" name="Content Placeholder 2"/>
          <p:cNvSpPr>
            <a:spLocks noGrp="1"/>
          </p:cNvSpPr>
          <p:nvPr>
            <p:ph idx="1"/>
          </p:nvPr>
        </p:nvSpPr>
        <p:spPr/>
        <p:txBody>
          <a:bodyPr>
            <a:normAutofit/>
          </a:bodyPr>
          <a:lstStyle/>
          <a:p>
            <a:r>
              <a:rPr lang="en-US" sz="2400" dirty="0"/>
              <a:t>Language endangerment</a:t>
            </a:r>
          </a:p>
          <a:p>
            <a:r>
              <a:rPr lang="en-US" sz="2400" dirty="0" err="1"/>
              <a:t>Underdocumentation</a:t>
            </a:r>
            <a:endParaRPr lang="en-US" sz="2400" dirty="0"/>
          </a:p>
          <a:p>
            <a:r>
              <a:rPr lang="en-US" sz="2400" dirty="0"/>
              <a:t>Linguistic Theory</a:t>
            </a:r>
          </a:p>
        </p:txBody>
      </p:sp>
    </p:spTree>
    <p:extLst>
      <p:ext uri="{BB962C8B-B14F-4D97-AF65-F5344CB8AC3E}">
        <p14:creationId xmlns:p14="http://schemas.microsoft.com/office/powerpoint/2010/main" val="10509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382" y="2498312"/>
            <a:ext cx="4695431" cy="1143000"/>
          </a:xfrm>
        </p:spPr>
        <p:txBody>
          <a:bodyPr/>
          <a:lstStyle/>
          <a:p>
            <a:r>
              <a:rPr lang="en-US" dirty="0"/>
              <a:t>EGIDS </a:t>
            </a:r>
            <a:br>
              <a:rPr lang="en-US" dirty="0"/>
            </a:br>
            <a:r>
              <a:rPr lang="en-US" dirty="0"/>
              <a:t>(</a:t>
            </a:r>
            <a:r>
              <a:rPr lang="en-US" dirty="0" err="1"/>
              <a:t>Ethnologue</a:t>
            </a:r>
            <a:r>
              <a:rPr lang="en-US" dirty="0"/>
              <a:t>)</a:t>
            </a:r>
          </a:p>
        </p:txBody>
      </p:sp>
      <p:pic>
        <p:nvPicPr>
          <p:cNvPr id="7" name="Picture 6"/>
          <p:cNvPicPr>
            <a:picLocks noChangeAspect="1"/>
          </p:cNvPicPr>
          <p:nvPr/>
        </p:nvPicPr>
        <p:blipFill>
          <a:blip r:embed="rId2"/>
          <a:stretch>
            <a:fillRect/>
          </a:stretch>
        </p:blipFill>
        <p:spPr>
          <a:xfrm>
            <a:off x="4282198" y="137832"/>
            <a:ext cx="6009367" cy="6508378"/>
          </a:xfrm>
          <a:prstGeom prst="rect">
            <a:avLst/>
          </a:prstGeom>
        </p:spPr>
      </p:pic>
    </p:spTree>
    <p:extLst>
      <p:ext uri="{BB962C8B-B14F-4D97-AF65-F5344CB8AC3E}">
        <p14:creationId xmlns:p14="http://schemas.microsoft.com/office/powerpoint/2010/main" val="3332953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UNESCO Atlas of World’s Languages in Danger</a:t>
            </a:r>
          </a:p>
        </p:txBody>
      </p:sp>
      <p:sp>
        <p:nvSpPr>
          <p:cNvPr id="3" name="Content Placeholder 2"/>
          <p:cNvSpPr>
            <a:spLocks noGrp="1"/>
          </p:cNvSpPr>
          <p:nvPr>
            <p:ph idx="1"/>
          </p:nvPr>
        </p:nvSpPr>
        <p:spPr/>
        <p:txBody>
          <a:bodyPr/>
          <a:lstStyle/>
          <a:p>
            <a:r>
              <a:rPr lang="en-US" dirty="0">
                <a:hlinkClick r:id="rId3"/>
              </a:rPr>
              <a:t>http://www.unesco.org/languages-atlas/index.php</a:t>
            </a:r>
            <a:endParaRPr lang="en-US" dirty="0"/>
          </a:p>
        </p:txBody>
      </p:sp>
      <p:pic>
        <p:nvPicPr>
          <p:cNvPr id="4" name="Picture 3"/>
          <p:cNvPicPr>
            <a:picLocks noChangeAspect="1"/>
          </p:cNvPicPr>
          <p:nvPr/>
        </p:nvPicPr>
        <p:blipFill>
          <a:blip r:embed="rId4"/>
          <a:stretch>
            <a:fillRect/>
          </a:stretch>
        </p:blipFill>
        <p:spPr>
          <a:xfrm>
            <a:off x="3595849" y="1432011"/>
            <a:ext cx="8175161" cy="3472497"/>
          </a:xfrm>
          <a:prstGeom prst="rect">
            <a:avLst/>
          </a:prstGeom>
        </p:spPr>
      </p:pic>
    </p:spTree>
    <p:extLst>
      <p:ext uri="{BB962C8B-B14F-4D97-AF65-F5344CB8AC3E}">
        <p14:creationId xmlns:p14="http://schemas.microsoft.com/office/powerpoint/2010/main" val="4159181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a:t>
            </a:r>
          </a:p>
        </p:txBody>
      </p:sp>
      <p:sp>
        <p:nvSpPr>
          <p:cNvPr id="3" name="Content Placeholder 2"/>
          <p:cNvSpPr>
            <a:spLocks noGrp="1"/>
          </p:cNvSpPr>
          <p:nvPr>
            <p:ph idx="1"/>
          </p:nvPr>
        </p:nvSpPr>
        <p:spPr/>
        <p:txBody>
          <a:bodyPr>
            <a:normAutofit/>
          </a:bodyPr>
          <a:lstStyle/>
          <a:p>
            <a:r>
              <a:rPr lang="en-US" sz="2400" dirty="0"/>
              <a:t>Language endangerment occurs often in situations of inequality</a:t>
            </a:r>
          </a:p>
          <a:p>
            <a:r>
              <a:rPr lang="en-US" sz="2400" dirty="0"/>
              <a:t>Language is part of, and a carrier of, local cultures, so preserving/activating a language can keep cultural traditions alive</a:t>
            </a:r>
          </a:p>
          <a:p>
            <a:r>
              <a:rPr lang="en-US" sz="2400" dirty="0"/>
              <a:t>As linguists we want to study as many languages as possible (for reconstruction, UG, etc.)</a:t>
            </a:r>
          </a:p>
        </p:txBody>
      </p:sp>
    </p:spTree>
    <p:extLst>
      <p:ext uri="{BB962C8B-B14F-4D97-AF65-F5344CB8AC3E}">
        <p14:creationId xmlns:p14="http://schemas.microsoft.com/office/powerpoint/2010/main" val="1148597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does fieldwork have to do with it?</a:t>
            </a:r>
          </a:p>
        </p:txBody>
      </p:sp>
      <p:sp>
        <p:nvSpPr>
          <p:cNvPr id="3" name="Content Placeholder 2"/>
          <p:cNvSpPr>
            <a:spLocks noGrp="1"/>
          </p:cNvSpPr>
          <p:nvPr>
            <p:ph idx="1"/>
          </p:nvPr>
        </p:nvSpPr>
        <p:spPr>
          <a:xfrm>
            <a:off x="3859876" y="1993670"/>
            <a:ext cx="7627777" cy="3916363"/>
          </a:xfrm>
        </p:spPr>
        <p:txBody>
          <a:bodyPr>
            <a:normAutofit/>
          </a:bodyPr>
          <a:lstStyle/>
          <a:p>
            <a:r>
              <a:rPr lang="en-US" sz="2400" dirty="0"/>
              <a:t>Documentation can help renew the interest and motivation of native speakers</a:t>
            </a:r>
          </a:p>
          <a:p>
            <a:r>
              <a:rPr lang="en-US" sz="2400" dirty="0"/>
              <a:t>Description provides a basis for language materials</a:t>
            </a:r>
          </a:p>
          <a:p>
            <a:r>
              <a:rPr lang="en-US" sz="2400" dirty="0"/>
              <a:t>Materials can help </a:t>
            </a:r>
            <a:r>
              <a:rPr lang="en-US" sz="2400" dirty="0" err="1"/>
              <a:t>revitalise</a:t>
            </a:r>
            <a:r>
              <a:rPr lang="en-US" sz="2400" dirty="0"/>
              <a:t> a language</a:t>
            </a:r>
          </a:p>
          <a:p>
            <a:r>
              <a:rPr lang="en-US" sz="2400" dirty="0"/>
              <a:t>Documentation provides access to the language data even if the language does eventually die.</a:t>
            </a:r>
          </a:p>
          <a:p>
            <a:endParaRPr lang="en-US" sz="2400" dirty="0"/>
          </a:p>
        </p:txBody>
      </p:sp>
    </p:spTree>
    <p:extLst>
      <p:ext uri="{BB962C8B-B14F-4D97-AF65-F5344CB8AC3E}">
        <p14:creationId xmlns:p14="http://schemas.microsoft.com/office/powerpoint/2010/main" val="257177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1123837"/>
            <a:ext cx="3122048" cy="4601183"/>
          </a:xfrm>
        </p:spPr>
        <p:txBody>
          <a:bodyPr/>
          <a:lstStyle/>
          <a:p>
            <a:r>
              <a:rPr lang="en-US" dirty="0" err="1"/>
              <a:t>Under-documentation</a:t>
            </a:r>
            <a:endParaRPr lang="en-US" dirty="0"/>
          </a:p>
        </p:txBody>
      </p:sp>
      <p:sp>
        <p:nvSpPr>
          <p:cNvPr id="3" name="Content Placeholder 2"/>
          <p:cNvSpPr>
            <a:spLocks noGrp="1"/>
          </p:cNvSpPr>
          <p:nvPr>
            <p:ph idx="1"/>
          </p:nvPr>
        </p:nvSpPr>
        <p:spPr/>
        <p:txBody>
          <a:bodyPr>
            <a:normAutofit/>
          </a:bodyPr>
          <a:lstStyle/>
          <a:p>
            <a:r>
              <a:rPr lang="en-US" sz="2400" dirty="0"/>
              <a:t>Basically, a word list or a 100-page reference grammar are not enough to answer more complicated and detailed linguistic questions</a:t>
            </a:r>
          </a:p>
          <a:p>
            <a:r>
              <a:rPr lang="en-US" sz="2400" dirty="0"/>
              <a:t>So we need to get out there and gather more data!</a:t>
            </a:r>
          </a:p>
        </p:txBody>
      </p:sp>
    </p:spTree>
    <p:extLst>
      <p:ext uri="{BB962C8B-B14F-4D97-AF65-F5344CB8AC3E}">
        <p14:creationId xmlns:p14="http://schemas.microsoft.com/office/powerpoint/2010/main" val="91578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Linguistic theory</a:t>
            </a:r>
          </a:p>
        </p:txBody>
      </p:sp>
      <p:sp>
        <p:nvSpPr>
          <p:cNvPr id="3" name="Content Placeholder 2"/>
          <p:cNvSpPr>
            <a:spLocks noGrp="1"/>
          </p:cNvSpPr>
          <p:nvPr>
            <p:ph idx="1"/>
          </p:nvPr>
        </p:nvSpPr>
        <p:spPr>
          <a:xfrm>
            <a:off x="3810000" y="1333016"/>
            <a:ext cx="7511935" cy="4392004"/>
          </a:xfrm>
        </p:spPr>
        <p:txBody>
          <a:bodyPr>
            <a:noAutofit/>
          </a:bodyPr>
          <a:lstStyle/>
          <a:p>
            <a:r>
              <a:rPr lang="en-US" sz="2400" dirty="0"/>
              <a:t>Description and theory depend on each other</a:t>
            </a:r>
          </a:p>
          <a:p>
            <a:pPr lvl="1"/>
            <a:r>
              <a:rPr lang="en-GB" sz="2000" dirty="0"/>
              <a:t>There is no such thing as a theory neutral description! </a:t>
            </a:r>
          </a:p>
          <a:p>
            <a:pPr lvl="1"/>
            <a:r>
              <a:rPr lang="en-GB" sz="2000" dirty="0"/>
              <a:t>Any analysis of a language involves abstraction from the data, and the way in which we abstract is conditioned by our theoretical assumptions.</a:t>
            </a:r>
          </a:p>
          <a:p>
            <a:r>
              <a:rPr lang="en-GB" sz="2400" dirty="0"/>
              <a:t>Theory informs description: it forces one to make explicit hypotheses and therefore arrive at new questions</a:t>
            </a:r>
          </a:p>
          <a:p>
            <a:r>
              <a:rPr lang="en-GB" sz="2400" dirty="0"/>
              <a:t>Data inform theory: if the hypothesis is proven false by the data, or if data on a new phenomenon appear, the theory needs to be adjusted</a:t>
            </a:r>
          </a:p>
        </p:txBody>
      </p:sp>
    </p:spTree>
    <p:extLst>
      <p:ext uri="{BB962C8B-B14F-4D97-AF65-F5344CB8AC3E}">
        <p14:creationId xmlns:p14="http://schemas.microsoft.com/office/powerpoint/2010/main" val="74266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how do we do it?</a:t>
            </a:r>
          </a:p>
        </p:txBody>
      </p:sp>
      <p:sp>
        <p:nvSpPr>
          <p:cNvPr id="3" name="Content Placeholder 2"/>
          <p:cNvSpPr>
            <a:spLocks noGrp="1"/>
          </p:cNvSpPr>
          <p:nvPr>
            <p:ph idx="1"/>
          </p:nvPr>
        </p:nvSpPr>
        <p:spPr/>
        <p:txBody>
          <a:bodyPr>
            <a:normAutofit/>
          </a:bodyPr>
          <a:lstStyle/>
          <a:p>
            <a:pPr>
              <a:buFont typeface="Wingdings" pitchFamily="2" charset="2"/>
              <a:buChar char="Ø"/>
            </a:pPr>
            <a:r>
              <a:rPr lang="en-US" sz="2400" dirty="0"/>
              <a:t> We need someone who speaks the language (as a native speaker with active command of the language)</a:t>
            </a:r>
          </a:p>
          <a:p>
            <a:r>
              <a:rPr lang="en-US" sz="2400" dirty="0"/>
              <a:t>And then what?</a:t>
            </a:r>
          </a:p>
          <a:p>
            <a:r>
              <a:rPr lang="en-US" sz="2400" dirty="0"/>
              <a:t>Elicited vs. semi-spontaneous vs. spontaneous data</a:t>
            </a:r>
          </a:p>
          <a:p>
            <a:r>
              <a:rPr lang="en-US" sz="2400" dirty="0"/>
              <a:t>Recorded and transcribed</a:t>
            </a:r>
          </a:p>
          <a:p>
            <a:pPr marL="0" indent="0">
              <a:buNone/>
            </a:pPr>
            <a:r>
              <a:rPr lang="en-US" sz="2400" dirty="0"/>
              <a:t>(More on this on Friday!)</a:t>
            </a:r>
          </a:p>
          <a:p>
            <a:pPr>
              <a:buFont typeface="Wingdings" pitchFamily="2" charset="2"/>
              <a:buChar char="Ø"/>
            </a:pPr>
            <a:endParaRPr lang="en-US" sz="2400" dirty="0"/>
          </a:p>
          <a:p>
            <a:pPr>
              <a:buFont typeface="Wingdings" pitchFamily="2" charset="2"/>
              <a:buChar char="Ø"/>
            </a:pPr>
            <a:r>
              <a:rPr lang="en-US" sz="2400"/>
              <a:t> We need a research question and project!</a:t>
            </a:r>
          </a:p>
          <a:p>
            <a:pPr>
              <a:buFont typeface="Wingdings" pitchFamily="2" charset="2"/>
              <a:buChar char="Ø"/>
            </a:pPr>
            <a:endParaRPr lang="en-US" sz="2400" dirty="0"/>
          </a:p>
        </p:txBody>
      </p:sp>
    </p:spTree>
    <p:extLst>
      <p:ext uri="{BB962C8B-B14F-4D97-AF65-F5344CB8AC3E}">
        <p14:creationId xmlns:p14="http://schemas.microsoft.com/office/powerpoint/2010/main" val="2165336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2A9519-9851-4E4C-8DC4-8B79F90A4CCC}"/>
              </a:ext>
            </a:extLst>
          </p:cNvPr>
          <p:cNvSpPr>
            <a:spLocks noGrp="1"/>
          </p:cNvSpPr>
          <p:nvPr>
            <p:ph type="title"/>
          </p:nvPr>
        </p:nvSpPr>
        <p:spPr/>
        <p:txBody>
          <a:bodyPr/>
          <a:lstStyle/>
          <a:p>
            <a:r>
              <a:rPr lang="en-US"/>
              <a:t>8 steps to an  effective linguistic research  project</a:t>
            </a:r>
          </a:p>
        </p:txBody>
      </p:sp>
      <p:sp>
        <p:nvSpPr>
          <p:cNvPr id="7" name="Content Placeholder 6">
            <a:extLst>
              <a:ext uri="{FF2B5EF4-FFF2-40B4-BE49-F238E27FC236}">
                <a16:creationId xmlns:a16="http://schemas.microsoft.com/office/drawing/2014/main" id="{6FD120F4-08B3-634F-9E39-D43C8DE6C247}"/>
              </a:ext>
            </a:extLst>
          </p:cNvPr>
          <p:cNvSpPr>
            <a:spLocks noGrp="1"/>
          </p:cNvSpPr>
          <p:nvPr>
            <p:ph idx="1"/>
          </p:nvPr>
        </p:nvSpPr>
        <p:spPr>
          <a:xfrm>
            <a:off x="3869268" y="462337"/>
            <a:ext cx="7315200" cy="6020656"/>
          </a:xfrm>
        </p:spPr>
        <p:txBody>
          <a:bodyPr>
            <a:normAutofit fontScale="92500" lnSpcReduction="10000"/>
          </a:bodyPr>
          <a:lstStyle/>
          <a:p>
            <a:pPr marL="457200" lvl="0" indent="-457200">
              <a:buFont typeface="+mj-lt"/>
              <a:buAutoNum type="arabicPeriod"/>
            </a:pPr>
            <a:r>
              <a:rPr lang="en-US"/>
              <a:t>Choose a (broad) topic</a:t>
            </a:r>
          </a:p>
          <a:p>
            <a:pPr marL="457200" lvl="0" indent="-457200">
              <a:buFont typeface="+mj-lt"/>
              <a:buAutoNum type="arabicPeriod"/>
            </a:pPr>
            <a:r>
              <a:rPr lang="en-US"/>
              <a:t>Brainstorm (alone or with others). It is important at this stage to just generate ideas, even bad ones. Just jot them down – selecting will come later.</a:t>
            </a:r>
          </a:p>
          <a:p>
            <a:pPr marL="845820" lvl="1" indent="-342900">
              <a:buFont typeface="+mj-lt"/>
              <a:buAutoNum type="arabicPeriod"/>
            </a:pPr>
            <a:r>
              <a:rPr lang="en-US"/>
              <a:t>Why is this interesting?</a:t>
            </a:r>
          </a:p>
          <a:p>
            <a:pPr marL="845820" lvl="1" indent="-342900">
              <a:buFont typeface="+mj-lt"/>
              <a:buAutoNum type="arabicPeriod"/>
            </a:pPr>
            <a:r>
              <a:rPr lang="en-US"/>
              <a:t>Which different questions can we ask?</a:t>
            </a:r>
          </a:p>
          <a:p>
            <a:pPr marL="845820" lvl="1" indent="-342900">
              <a:buFont typeface="+mj-lt"/>
              <a:buAutoNum type="arabicPeriod"/>
            </a:pPr>
            <a:r>
              <a:rPr lang="en-US"/>
              <a:t>Ask ‘what if…’ questions regarding your topic</a:t>
            </a:r>
          </a:p>
          <a:p>
            <a:pPr marL="845820" lvl="1" indent="-342900">
              <a:buFont typeface="+mj-lt"/>
              <a:buAutoNum type="arabicPeriod"/>
            </a:pPr>
            <a:r>
              <a:rPr lang="en-US"/>
              <a:t>Try to think from different angles</a:t>
            </a:r>
          </a:p>
          <a:p>
            <a:pPr marL="457200" lvl="0" indent="-457200">
              <a:buFont typeface="+mj-lt"/>
              <a:buAutoNum type="arabicPeriod"/>
            </a:pPr>
            <a:r>
              <a:rPr lang="en-US"/>
              <a:t>Check what the current thinking is about this topic, and what has already been done</a:t>
            </a:r>
          </a:p>
          <a:p>
            <a:pPr marL="457200" lvl="0" indent="-457200">
              <a:buFont typeface="+mj-lt"/>
              <a:buAutoNum type="arabicPeriod"/>
            </a:pPr>
            <a:r>
              <a:rPr lang="en-US"/>
              <a:t>Select and formulate one specific research question (and thereby also limit your research area and objectives in a realistic way!)</a:t>
            </a:r>
          </a:p>
          <a:p>
            <a:pPr marL="457200" lvl="0" indent="-457200">
              <a:buFont typeface="+mj-lt"/>
              <a:buAutoNum type="arabicPeriod"/>
            </a:pPr>
            <a:r>
              <a:rPr lang="en-US"/>
              <a:t>Formulate subquestions whose answers are needed to answer the overall research question</a:t>
            </a:r>
          </a:p>
          <a:p>
            <a:pPr marL="457200" lvl="0" indent="-457200">
              <a:buFont typeface="+mj-lt"/>
              <a:buAutoNum type="arabicPeriod"/>
            </a:pPr>
            <a:r>
              <a:rPr lang="en-US"/>
              <a:t>Determine which data are needed to deduce an answer to the subquestions (if this is unrealistic, return to 4 and 5)</a:t>
            </a:r>
          </a:p>
          <a:p>
            <a:pPr marL="457200" lvl="0" indent="-457200">
              <a:buFont typeface="+mj-lt"/>
              <a:buAutoNum type="arabicPeriod"/>
            </a:pPr>
            <a:r>
              <a:rPr lang="en-US"/>
              <a:t>Match an appropriate methodology (longer stretch of speech, specific recordings, judgements)</a:t>
            </a:r>
          </a:p>
          <a:p>
            <a:pPr marL="457200" lvl="0" indent="-457200">
              <a:buFont typeface="+mj-lt"/>
              <a:buAutoNum type="arabicPeriod"/>
            </a:pPr>
            <a:r>
              <a:rPr lang="en-US"/>
              <a:t>Make a plan for when to do what, taking into account that speakers are human beings </a:t>
            </a:r>
            <a:r>
              <a:rPr lang="en-US">
                <a:sym typeface="Wingdings" pitchFamily="2" charset="2"/>
              </a:rPr>
              <a:t></a:t>
            </a:r>
            <a:endParaRPr lang="en-US"/>
          </a:p>
        </p:txBody>
      </p:sp>
    </p:spTree>
    <p:extLst>
      <p:ext uri="{BB962C8B-B14F-4D97-AF65-F5344CB8AC3E}">
        <p14:creationId xmlns:p14="http://schemas.microsoft.com/office/powerpoint/2010/main" val="553507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6ED05-F71D-2A48-8B91-5297DF14E905}"/>
              </a:ext>
            </a:extLst>
          </p:cNvPr>
          <p:cNvSpPr>
            <a:spLocks noGrp="1"/>
          </p:cNvSpPr>
          <p:nvPr>
            <p:ph type="title"/>
          </p:nvPr>
        </p:nvSpPr>
        <p:spPr/>
        <p:txBody>
          <a:bodyPr/>
          <a:lstStyle/>
          <a:p>
            <a:r>
              <a:rPr lang="en-US"/>
              <a:t>Learning from experience</a:t>
            </a:r>
          </a:p>
        </p:txBody>
      </p:sp>
      <p:sp>
        <p:nvSpPr>
          <p:cNvPr id="3" name="Content Placeholder 2">
            <a:extLst>
              <a:ext uri="{FF2B5EF4-FFF2-40B4-BE49-F238E27FC236}">
                <a16:creationId xmlns:a16="http://schemas.microsoft.com/office/drawing/2014/main" id="{B5DE27B0-8754-FD40-87AF-315ED6A06927}"/>
              </a:ext>
            </a:extLst>
          </p:cNvPr>
          <p:cNvSpPr>
            <a:spLocks noGrp="1"/>
          </p:cNvSpPr>
          <p:nvPr>
            <p:ph idx="1"/>
          </p:nvPr>
        </p:nvSpPr>
        <p:spPr/>
        <p:txBody>
          <a:bodyPr>
            <a:normAutofit/>
          </a:bodyPr>
          <a:lstStyle/>
          <a:p>
            <a:pPr marL="0" indent="0">
              <a:buNone/>
            </a:pPr>
            <a:r>
              <a:rPr lang="en-US" sz="2400"/>
              <a:t>Take 5 minutes to reflect on previous projects </a:t>
            </a:r>
            <a:br>
              <a:rPr lang="en-US" sz="2400"/>
            </a:br>
            <a:r>
              <a:rPr lang="en-US" sz="2400"/>
              <a:t>(in study or personal life):</a:t>
            </a:r>
          </a:p>
          <a:p>
            <a:r>
              <a:rPr lang="en-US" sz="2400"/>
              <a:t>What worked well?</a:t>
            </a:r>
          </a:p>
          <a:p>
            <a:r>
              <a:rPr lang="en-US" sz="2400"/>
              <a:t>What are your personal potential pitfalls?</a:t>
            </a:r>
          </a:p>
          <a:p>
            <a:r>
              <a:rPr lang="en-US" sz="2400"/>
              <a:t>What do you want to improve?</a:t>
            </a:r>
          </a:p>
          <a:p>
            <a:endParaRPr lang="en-US" sz="2400"/>
          </a:p>
        </p:txBody>
      </p:sp>
    </p:spTree>
    <p:extLst>
      <p:ext uri="{BB962C8B-B14F-4D97-AF65-F5344CB8AC3E}">
        <p14:creationId xmlns:p14="http://schemas.microsoft.com/office/powerpoint/2010/main" val="3734553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BC64-B963-B649-B229-1083FA0B706D}"/>
              </a:ext>
            </a:extLst>
          </p:cNvPr>
          <p:cNvSpPr>
            <a:spLocks noGrp="1"/>
          </p:cNvSpPr>
          <p:nvPr>
            <p:ph type="title"/>
          </p:nvPr>
        </p:nvSpPr>
        <p:spPr/>
        <p:txBody>
          <a:bodyPr/>
          <a:lstStyle/>
          <a:p>
            <a:r>
              <a:rPr lang="en-US"/>
              <a:t>Example research questions</a:t>
            </a:r>
          </a:p>
        </p:txBody>
      </p:sp>
      <p:sp>
        <p:nvSpPr>
          <p:cNvPr id="12" name="Content Placeholder 11">
            <a:extLst>
              <a:ext uri="{FF2B5EF4-FFF2-40B4-BE49-F238E27FC236}">
                <a16:creationId xmlns:a16="http://schemas.microsoft.com/office/drawing/2014/main" id="{119C17DB-FD3E-A245-88BA-98A2B30FED6A}"/>
              </a:ext>
            </a:extLst>
          </p:cNvPr>
          <p:cNvSpPr>
            <a:spLocks noGrp="1"/>
          </p:cNvSpPr>
          <p:nvPr>
            <p:ph idx="1"/>
          </p:nvPr>
        </p:nvSpPr>
        <p:spPr/>
        <p:txBody>
          <a:bodyPr>
            <a:normAutofit/>
          </a:bodyPr>
          <a:lstStyle/>
          <a:p>
            <a:r>
              <a:rPr lang="en-US" sz="2400"/>
              <a:t>Tone in Kimeru</a:t>
            </a:r>
          </a:p>
          <a:p>
            <a:r>
              <a:rPr lang="en-US" sz="2400"/>
              <a:t>Description of lexical tone in Kimeru</a:t>
            </a:r>
          </a:p>
          <a:p>
            <a:r>
              <a:rPr lang="en-US" sz="2400"/>
              <a:t>Description of lexical tone in the Kimeru noun phrase: the influence of modifiers</a:t>
            </a:r>
          </a:p>
        </p:txBody>
      </p:sp>
    </p:spTree>
    <p:extLst>
      <p:ext uri="{BB962C8B-B14F-4D97-AF65-F5344CB8AC3E}">
        <p14:creationId xmlns:p14="http://schemas.microsoft.com/office/powerpoint/2010/main" val="304959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82812-F677-9147-9E5C-69BA540C9C75}"/>
              </a:ext>
            </a:extLst>
          </p:cNvPr>
          <p:cNvSpPr>
            <a:spLocks noGrp="1"/>
          </p:cNvSpPr>
          <p:nvPr>
            <p:ph type="title"/>
          </p:nvPr>
        </p:nvSpPr>
        <p:spPr/>
        <p:txBody>
          <a:bodyPr/>
          <a:lstStyle/>
          <a:p>
            <a:r>
              <a:rPr lang="en-US"/>
              <a:t>Get started!</a:t>
            </a:r>
          </a:p>
        </p:txBody>
      </p:sp>
      <p:sp>
        <p:nvSpPr>
          <p:cNvPr id="3" name="Content Placeholder 2">
            <a:extLst>
              <a:ext uri="{FF2B5EF4-FFF2-40B4-BE49-F238E27FC236}">
                <a16:creationId xmlns:a16="http://schemas.microsoft.com/office/drawing/2014/main" id="{267D2B9B-7716-5347-8496-3380D3C8A8C9}"/>
              </a:ext>
            </a:extLst>
          </p:cNvPr>
          <p:cNvSpPr>
            <a:spLocks noGrp="1"/>
          </p:cNvSpPr>
          <p:nvPr>
            <p:ph idx="1"/>
          </p:nvPr>
        </p:nvSpPr>
        <p:spPr/>
        <p:txBody>
          <a:bodyPr>
            <a:normAutofit/>
          </a:bodyPr>
          <a:lstStyle/>
          <a:p>
            <a:r>
              <a:rPr lang="en-US" sz="2400"/>
              <a:t>Tell your neighbour your topic of interest, as broadly or as narrowly as you are currently thinking about it</a:t>
            </a:r>
          </a:p>
          <a:p>
            <a:r>
              <a:rPr lang="en-US" sz="2400"/>
              <a:t>Determine which step in the process you are at, or which is most useful for you at this moment (we will have further time to set up your precise project in the rest of this week)</a:t>
            </a:r>
          </a:p>
          <a:p>
            <a:r>
              <a:rPr lang="en-US" sz="2400"/>
              <a:t>Put in some time and effort at that step, and perhaps the next</a:t>
            </a:r>
          </a:p>
        </p:txBody>
      </p:sp>
    </p:spTree>
    <p:extLst>
      <p:ext uri="{BB962C8B-B14F-4D97-AF65-F5344CB8AC3E}">
        <p14:creationId xmlns:p14="http://schemas.microsoft.com/office/powerpoint/2010/main" val="722564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5993-304E-9141-B3A4-489E498DAC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32B8B96-AD15-B445-B65F-FE3560D2C68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18089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2255483199"/>
              </p:ext>
            </p:extLst>
          </p:nvPr>
        </p:nvGraphicFramePr>
        <p:xfrm>
          <a:off x="953860" y="189448"/>
          <a:ext cx="9653180" cy="6776838"/>
        </p:xfrm>
        <a:graphic>
          <a:graphicData uri="http://schemas.openxmlformats.org/presentationml/2006/ole">
            <mc:AlternateContent xmlns:mc="http://schemas.openxmlformats.org/markup-compatibility/2006">
              <mc:Choice xmlns:v="urn:schemas-microsoft-com:vml" Requires="v">
                <p:oleObj spid="_x0000_s1027" name="Document" r:id="rId3" imgW="5626100" imgH="3949700" progId="Word.Document.12">
                  <p:embed/>
                </p:oleObj>
              </mc:Choice>
              <mc:Fallback>
                <p:oleObj name="Document" r:id="rId3" imgW="5626100" imgH="3949700" progId="Word.Document.12">
                  <p:embed/>
                  <p:pic>
                    <p:nvPicPr>
                      <p:cNvPr id="6" name="Object 5"/>
                      <p:cNvPicPr/>
                      <p:nvPr/>
                    </p:nvPicPr>
                    <p:blipFill>
                      <a:blip r:embed="rId4"/>
                      <a:stretch>
                        <a:fillRect/>
                      </a:stretch>
                    </p:blipFill>
                    <p:spPr>
                      <a:xfrm>
                        <a:off x="953860" y="189448"/>
                        <a:ext cx="9653180" cy="6776838"/>
                      </a:xfrm>
                      <a:prstGeom prst="rect">
                        <a:avLst/>
                      </a:prstGeom>
                    </p:spPr>
                  </p:pic>
                </p:oleObj>
              </mc:Fallback>
            </mc:AlternateContent>
          </a:graphicData>
        </a:graphic>
      </p:graphicFrame>
    </p:spTree>
    <p:extLst>
      <p:ext uri="{BB962C8B-B14F-4D97-AF65-F5344CB8AC3E}">
        <p14:creationId xmlns:p14="http://schemas.microsoft.com/office/powerpoint/2010/main" val="3660773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Elicitation pitfalls</a:t>
            </a:r>
          </a:p>
        </p:txBody>
      </p:sp>
      <p:sp>
        <p:nvSpPr>
          <p:cNvPr id="3" name="Content Placeholder 2"/>
          <p:cNvSpPr>
            <a:spLocks noGrp="1"/>
          </p:cNvSpPr>
          <p:nvPr>
            <p:ph idx="1"/>
          </p:nvPr>
        </p:nvSpPr>
        <p:spPr/>
        <p:txBody>
          <a:bodyPr>
            <a:normAutofit/>
          </a:bodyPr>
          <a:lstStyle/>
          <a:p>
            <a:r>
              <a:rPr lang="en-US" sz="2400" dirty="0"/>
              <a:t>Speaker may accept a sentence because</a:t>
            </a:r>
          </a:p>
          <a:p>
            <a:pPr lvl="1"/>
            <a:r>
              <a:rPr lang="en-US" sz="2000" dirty="0"/>
              <a:t>they’re being polite</a:t>
            </a:r>
          </a:p>
          <a:p>
            <a:pPr lvl="1"/>
            <a:r>
              <a:rPr lang="en-US" sz="2000" dirty="0"/>
              <a:t>they do not care or are tired</a:t>
            </a:r>
          </a:p>
          <a:p>
            <a:pPr lvl="1"/>
            <a:r>
              <a:rPr lang="en-US" sz="2000" dirty="0"/>
              <a:t>you’re a foreigner</a:t>
            </a:r>
          </a:p>
          <a:p>
            <a:pPr lvl="1"/>
            <a:r>
              <a:rPr lang="en-US" sz="2000" dirty="0"/>
              <a:t>they misinterpreted the question/stimulus</a:t>
            </a:r>
          </a:p>
          <a:p>
            <a:pPr lvl="1"/>
            <a:r>
              <a:rPr lang="en-US" sz="2000" dirty="0"/>
              <a:t>it’s a good sentence!</a:t>
            </a:r>
          </a:p>
          <a:p>
            <a:r>
              <a:rPr lang="en-US" sz="2400" dirty="0"/>
              <a:t>Speaker may reject a sentence because</a:t>
            </a:r>
          </a:p>
          <a:p>
            <a:pPr lvl="1"/>
            <a:r>
              <a:rPr lang="en-US" sz="2000" dirty="0"/>
              <a:t>they’re making life difficult for you</a:t>
            </a:r>
          </a:p>
          <a:p>
            <a:pPr lvl="1"/>
            <a:r>
              <a:rPr lang="en-US" sz="2000" dirty="0"/>
              <a:t>they do not care or are tired</a:t>
            </a:r>
          </a:p>
          <a:p>
            <a:pPr lvl="1"/>
            <a:r>
              <a:rPr lang="en-US" sz="2000" dirty="0"/>
              <a:t>this is not the prescribed/taught form</a:t>
            </a:r>
          </a:p>
          <a:p>
            <a:pPr lvl="1"/>
            <a:r>
              <a:rPr lang="en-US" sz="2000" dirty="0"/>
              <a:t>there is a mistake in a part of the sentence you weren’t after</a:t>
            </a:r>
          </a:p>
          <a:p>
            <a:pPr lvl="1"/>
            <a:r>
              <a:rPr lang="en-US" sz="2000" dirty="0"/>
              <a:t>the wrong context is imagined</a:t>
            </a:r>
          </a:p>
          <a:p>
            <a:pPr lvl="1"/>
            <a:r>
              <a:rPr lang="en-US" sz="2000" dirty="0"/>
              <a:t>the sentence has a semantic or cultural implausibility</a:t>
            </a:r>
          </a:p>
          <a:p>
            <a:pPr lvl="1"/>
            <a:r>
              <a:rPr lang="en-US" sz="2000" dirty="0"/>
              <a:t>it’s an ungrammatical or infelicitous sentence!</a:t>
            </a:r>
          </a:p>
        </p:txBody>
      </p:sp>
    </p:spTree>
    <p:extLst>
      <p:ext uri="{BB962C8B-B14F-4D97-AF65-F5344CB8AC3E}">
        <p14:creationId xmlns:p14="http://schemas.microsoft.com/office/powerpoint/2010/main" val="1120937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an informant</a:t>
            </a:r>
          </a:p>
        </p:txBody>
      </p:sp>
      <p:sp>
        <p:nvSpPr>
          <p:cNvPr id="3" name="Content Placeholder 2"/>
          <p:cNvSpPr>
            <a:spLocks noGrp="1"/>
          </p:cNvSpPr>
          <p:nvPr>
            <p:ph idx="1"/>
          </p:nvPr>
        </p:nvSpPr>
        <p:spPr/>
        <p:txBody>
          <a:bodyPr>
            <a:normAutofit lnSpcReduction="10000"/>
          </a:bodyPr>
          <a:lstStyle/>
          <a:p>
            <a:r>
              <a:rPr lang="en-US" sz="2400" dirty="0"/>
              <a:t>They are a collaborator on the project.</a:t>
            </a:r>
          </a:p>
          <a:p>
            <a:r>
              <a:rPr lang="en-US" sz="2400" dirty="0"/>
              <a:t>They are your teacher. They have the </a:t>
            </a:r>
            <a:r>
              <a:rPr lang="en-US" sz="2400" dirty="0" err="1"/>
              <a:t>i</a:t>
            </a:r>
            <a:r>
              <a:rPr lang="en-US" sz="2400" dirty="0"/>
              <a:t>-language you’re after, so assume that they are right.</a:t>
            </a:r>
          </a:p>
          <a:p>
            <a:r>
              <a:rPr lang="en-US" sz="2400" dirty="0"/>
              <a:t>Be respectful, polite, and patient.</a:t>
            </a:r>
          </a:p>
          <a:p>
            <a:r>
              <a:rPr lang="en-US" sz="2400" dirty="0"/>
              <a:t>Show interest and be appreciative, even when things are not moving in the direction you had in mind. You might find something even more interesting!</a:t>
            </a:r>
          </a:p>
          <a:p>
            <a:r>
              <a:rPr lang="en-US" sz="2400" dirty="0"/>
              <a:t>Be mindful of their state (bored, tired, …) and the tasks you ask them </a:t>
            </a:r>
            <a:r>
              <a:rPr lang="en-US" sz="2400"/>
              <a:t>to do.</a:t>
            </a:r>
            <a:endParaRPr lang="en-US" sz="2400" dirty="0"/>
          </a:p>
          <a:p>
            <a:r>
              <a:rPr lang="en-US" sz="2400" dirty="0"/>
              <a:t>Manage your own reactions to their responses to not put them off or bias them.</a:t>
            </a:r>
          </a:p>
          <a:p>
            <a:r>
              <a:rPr lang="en-US" sz="2400" dirty="0"/>
              <a:t>By participating in this class, you agree to treat the obtained data with care!</a:t>
            </a:r>
          </a:p>
        </p:txBody>
      </p:sp>
    </p:spTree>
    <p:extLst>
      <p:ext uri="{BB962C8B-B14F-4D97-AF65-F5344CB8AC3E}">
        <p14:creationId xmlns:p14="http://schemas.microsoft.com/office/powerpoint/2010/main" val="3851072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a:t>
            </a:r>
          </a:p>
        </p:txBody>
      </p:sp>
      <p:sp>
        <p:nvSpPr>
          <p:cNvPr id="3" name="Content Placeholder 2"/>
          <p:cNvSpPr>
            <a:spLocks noGrp="1"/>
          </p:cNvSpPr>
          <p:nvPr>
            <p:ph idx="1"/>
          </p:nvPr>
        </p:nvSpPr>
        <p:spPr/>
        <p:txBody>
          <a:bodyPr>
            <a:normAutofit/>
          </a:bodyPr>
          <a:lstStyle/>
          <a:p>
            <a:r>
              <a:rPr lang="en-US" sz="2400" dirty="0"/>
              <a:t>Agree beforehand with the community and speakers who owns the data – sign a consent form</a:t>
            </a:r>
          </a:p>
          <a:p>
            <a:r>
              <a:rPr lang="en-US" sz="2400" dirty="0"/>
              <a:t>Agree with the speaker whether and how much to pay. This depends partly on your budget, but mostly on the local culture. (for the LIKE, this has been organized)</a:t>
            </a:r>
          </a:p>
        </p:txBody>
      </p:sp>
    </p:spTree>
    <p:extLst>
      <p:ext uri="{BB962C8B-B14F-4D97-AF65-F5344CB8AC3E}">
        <p14:creationId xmlns:p14="http://schemas.microsoft.com/office/powerpoint/2010/main" val="2184392993"/>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{11BCD6AC-1DCD-504B-AF64-D5BE7982E20B}tf10001124</Template>
  <TotalTime>35</TotalTime>
  <Words>979</Words>
  <Application>Microsoft Macintosh PowerPoint</Application>
  <PresentationFormat>Widescreen</PresentationFormat>
  <Paragraphs>130</Paragraphs>
  <Slides>19</Slides>
  <Notes>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30" baseType="lpstr">
      <vt:lpstr>ＭＳ 明朝</vt:lpstr>
      <vt:lpstr>Arial</vt:lpstr>
      <vt:lpstr>Calibri</vt:lpstr>
      <vt:lpstr>Charis SIL</vt:lpstr>
      <vt:lpstr>Corbel</vt:lpstr>
      <vt:lpstr>Times</vt:lpstr>
      <vt:lpstr>Times New Roman</vt:lpstr>
      <vt:lpstr>Wingdings</vt:lpstr>
      <vt:lpstr>Wingdings 2</vt:lpstr>
      <vt:lpstr>Frame</vt:lpstr>
      <vt:lpstr>Document</vt:lpstr>
      <vt:lpstr>Setting up a linguistic fieldwork project</vt:lpstr>
      <vt:lpstr>What is fieldwork?</vt:lpstr>
      <vt:lpstr>Why do fieldwork?</vt:lpstr>
      <vt:lpstr>EGIDS  (Ethnologue)</vt:lpstr>
      <vt:lpstr>UNESCO Atlas of World’s Languages in Danger</vt:lpstr>
      <vt:lpstr>So what?</vt:lpstr>
      <vt:lpstr>So what does fieldwork have to do with it?</vt:lpstr>
      <vt:lpstr>Under-documentation</vt:lpstr>
      <vt:lpstr>Linguistic theory</vt:lpstr>
      <vt:lpstr>So how do we do it?</vt:lpstr>
      <vt:lpstr>8 steps to an  effective linguistic research  project</vt:lpstr>
      <vt:lpstr>Learning from experience</vt:lpstr>
      <vt:lpstr>Example research questions</vt:lpstr>
      <vt:lpstr>Get started!</vt:lpstr>
      <vt:lpstr>PowerPoint Presentation</vt:lpstr>
      <vt:lpstr>PowerPoint Presentation</vt:lpstr>
      <vt:lpstr>Elicitation pitfalls</vt:lpstr>
      <vt:lpstr>Working with an informant</vt:lpstr>
      <vt:lpstr>Ethics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Linguistic Fieldwork</dc:title>
  <dc:creator>Microsoft Office User</dc:creator>
  <cp:lastModifiedBy>Microsoft Office User</cp:lastModifiedBy>
  <cp:revision>3</cp:revision>
  <dcterms:created xsi:type="dcterms:W3CDTF">2020-01-01T05:42:20Z</dcterms:created>
  <dcterms:modified xsi:type="dcterms:W3CDTF">2020-01-05T18:04:06Z</dcterms:modified>
</cp:coreProperties>
</file>