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0" r:id="rId1"/>
  </p:sldMasterIdLst>
  <p:notesMasterIdLst>
    <p:notesMasterId r:id="rId73"/>
  </p:notesMasterIdLst>
  <p:sldIdLst>
    <p:sldId id="256" r:id="rId2"/>
    <p:sldId id="258" r:id="rId3"/>
    <p:sldId id="322" r:id="rId4"/>
    <p:sldId id="257" r:id="rId5"/>
    <p:sldId id="323" r:id="rId6"/>
    <p:sldId id="324" r:id="rId7"/>
    <p:sldId id="325" r:id="rId8"/>
    <p:sldId id="376" r:id="rId9"/>
    <p:sldId id="326" r:id="rId10"/>
    <p:sldId id="327" r:id="rId11"/>
    <p:sldId id="343" r:id="rId12"/>
    <p:sldId id="377" r:id="rId13"/>
    <p:sldId id="328" r:id="rId14"/>
    <p:sldId id="330" r:id="rId15"/>
    <p:sldId id="329" r:id="rId16"/>
    <p:sldId id="378" r:id="rId17"/>
    <p:sldId id="383" r:id="rId18"/>
    <p:sldId id="340" r:id="rId19"/>
    <p:sldId id="384" r:id="rId20"/>
    <p:sldId id="379" r:id="rId21"/>
    <p:sldId id="375" r:id="rId22"/>
    <p:sldId id="380" r:id="rId23"/>
    <p:sldId id="331" r:id="rId24"/>
    <p:sldId id="333" r:id="rId25"/>
    <p:sldId id="334" r:id="rId26"/>
    <p:sldId id="337" r:id="rId27"/>
    <p:sldId id="381" r:id="rId28"/>
    <p:sldId id="382" r:id="rId29"/>
    <p:sldId id="338" r:id="rId30"/>
    <p:sldId id="385" r:id="rId31"/>
    <p:sldId id="341" r:id="rId32"/>
    <p:sldId id="386" r:id="rId33"/>
    <p:sldId id="339" r:id="rId34"/>
    <p:sldId id="344" r:id="rId35"/>
    <p:sldId id="387" r:id="rId36"/>
    <p:sldId id="342" r:id="rId37"/>
    <p:sldId id="346" r:id="rId38"/>
    <p:sldId id="350" r:id="rId39"/>
    <p:sldId id="357" r:id="rId40"/>
    <p:sldId id="351" r:id="rId41"/>
    <p:sldId id="352" r:id="rId42"/>
    <p:sldId id="353" r:id="rId43"/>
    <p:sldId id="345" r:id="rId44"/>
    <p:sldId id="388" r:id="rId45"/>
    <p:sldId id="389" r:id="rId46"/>
    <p:sldId id="356" r:id="rId47"/>
    <p:sldId id="358" r:id="rId48"/>
    <p:sldId id="399" r:id="rId49"/>
    <p:sldId id="355" r:id="rId50"/>
    <p:sldId id="361" r:id="rId51"/>
    <p:sldId id="390" r:id="rId52"/>
    <p:sldId id="391" r:id="rId53"/>
    <p:sldId id="362" r:id="rId54"/>
    <p:sldId id="392" r:id="rId55"/>
    <p:sldId id="364" r:id="rId56"/>
    <p:sldId id="393" r:id="rId57"/>
    <p:sldId id="365" r:id="rId58"/>
    <p:sldId id="394" r:id="rId59"/>
    <p:sldId id="370" r:id="rId60"/>
    <p:sldId id="395" r:id="rId61"/>
    <p:sldId id="396" r:id="rId62"/>
    <p:sldId id="349" r:id="rId63"/>
    <p:sldId id="368" r:id="rId64"/>
    <p:sldId id="397" r:id="rId65"/>
    <p:sldId id="398" r:id="rId66"/>
    <p:sldId id="366" r:id="rId67"/>
    <p:sldId id="371" r:id="rId68"/>
    <p:sldId id="374" r:id="rId69"/>
    <p:sldId id="372" r:id="rId70"/>
    <p:sldId id="373" r:id="rId71"/>
    <p:sldId id="400"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8106"/>
    <a:srgbClr val="000000"/>
    <a:srgbClr val="77440A"/>
    <a:srgbClr val="C208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202"/>
    <p:restoredTop sz="94580"/>
  </p:normalViewPr>
  <p:slideViewPr>
    <p:cSldViewPr snapToGrid="0" snapToObjects="1">
      <p:cViewPr varScale="1">
        <p:scale>
          <a:sx n="109" d="100"/>
          <a:sy n="109" d="100"/>
        </p:scale>
        <p:origin x="2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71CF2B-C24B-F24E-A8E1-D8F522CD8A1A}" type="datetimeFigureOut">
              <a:t>5/26/20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7A1351-372E-7041-ADD2-0CE53E3355C6}" type="slidenum">
              <a:t>‹#›</a:t>
            </a:fld>
            <a:endParaRPr lang="en-US"/>
          </a:p>
        </p:txBody>
      </p:sp>
    </p:spTree>
    <p:extLst>
      <p:ext uri="{BB962C8B-B14F-4D97-AF65-F5344CB8AC3E}">
        <p14:creationId xmlns:p14="http://schemas.microsoft.com/office/powerpoint/2010/main" val="396564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KT = 27, order, noun class</a:t>
            </a:r>
          </a:p>
        </p:txBody>
      </p:sp>
      <p:sp>
        <p:nvSpPr>
          <p:cNvPr id="4" name="Slide Number Placeholder 3"/>
          <p:cNvSpPr>
            <a:spLocks noGrp="1"/>
          </p:cNvSpPr>
          <p:nvPr>
            <p:ph type="sldNum" sz="quarter" idx="5"/>
          </p:nvPr>
        </p:nvSpPr>
        <p:spPr/>
        <p:txBody>
          <a:bodyPr/>
          <a:lstStyle/>
          <a:p>
            <a:fld id="{5D7A1351-372E-7041-ADD2-0CE53E3355C6}" type="slidenum">
              <a:t>5</a:t>
            </a:fld>
            <a:endParaRPr lang="en-US"/>
          </a:p>
        </p:txBody>
      </p:sp>
    </p:spTree>
    <p:extLst>
      <p:ext uri="{BB962C8B-B14F-4D97-AF65-F5344CB8AC3E}">
        <p14:creationId xmlns:p14="http://schemas.microsoft.com/office/powerpoint/2010/main" val="3274932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(“nothing else”)</a:t>
            </a:r>
          </a:p>
          <a:p>
            <a:endParaRPr lang="en-US"/>
          </a:p>
        </p:txBody>
      </p:sp>
      <p:sp>
        <p:nvSpPr>
          <p:cNvPr id="4" name="Slide Number Placeholder 3"/>
          <p:cNvSpPr>
            <a:spLocks noGrp="1"/>
          </p:cNvSpPr>
          <p:nvPr>
            <p:ph type="sldNum" sz="quarter" idx="5"/>
          </p:nvPr>
        </p:nvSpPr>
        <p:spPr/>
        <p:txBody>
          <a:bodyPr/>
          <a:lstStyle/>
          <a:p>
            <a:fld id="{5D7A1351-372E-7041-ADD2-0CE53E3355C6}" type="slidenum">
              <a:rPr lang="en-US"/>
              <a:t>6</a:t>
            </a:fld>
            <a:endParaRPr lang="en-US"/>
          </a:p>
        </p:txBody>
      </p:sp>
    </p:spTree>
    <p:extLst>
      <p:ext uri="{BB962C8B-B14F-4D97-AF65-F5344CB8AC3E}">
        <p14:creationId xmlns:p14="http://schemas.microsoft.com/office/powerpoint/2010/main" val="2365039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a:t>
            </a:r>
          </a:p>
        </p:txBody>
      </p:sp>
      <p:sp>
        <p:nvSpPr>
          <p:cNvPr id="4" name="Slide Number Placeholder 3"/>
          <p:cNvSpPr>
            <a:spLocks noGrp="1"/>
          </p:cNvSpPr>
          <p:nvPr>
            <p:ph type="sldNum" sz="quarter" idx="5"/>
          </p:nvPr>
        </p:nvSpPr>
        <p:spPr/>
        <p:txBody>
          <a:bodyPr/>
          <a:lstStyle/>
          <a:p>
            <a:fld id="{5D7A1351-372E-7041-ADD2-0CE53E3355C6}" type="slidenum">
              <a:rPr lang="en-US"/>
              <a:t>7</a:t>
            </a:fld>
            <a:endParaRPr lang="en-US"/>
          </a:p>
        </p:txBody>
      </p:sp>
    </p:spTree>
    <p:extLst>
      <p:ext uri="{BB962C8B-B14F-4D97-AF65-F5344CB8AC3E}">
        <p14:creationId xmlns:p14="http://schemas.microsoft.com/office/powerpoint/2010/main" val="1409580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7A1351-372E-7041-ADD2-0CE53E3355C6}" type="slidenum">
              <a:rPr lang="en-US"/>
              <a:t>13</a:t>
            </a:fld>
            <a:endParaRPr lang="en-US"/>
          </a:p>
        </p:txBody>
      </p:sp>
    </p:spTree>
    <p:extLst>
      <p:ext uri="{BB962C8B-B14F-4D97-AF65-F5344CB8AC3E}">
        <p14:creationId xmlns:p14="http://schemas.microsoft.com/office/powerpoint/2010/main" val="3059002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Bowers 1993, also Adger &amp; Ramchand 2003 and Baker 2003 PredP</a:t>
            </a:r>
          </a:p>
        </p:txBody>
      </p:sp>
      <p:sp>
        <p:nvSpPr>
          <p:cNvPr id="4" name="Slide Number Placeholder 3"/>
          <p:cNvSpPr>
            <a:spLocks noGrp="1"/>
          </p:cNvSpPr>
          <p:nvPr>
            <p:ph type="sldNum" sz="quarter" idx="5"/>
          </p:nvPr>
        </p:nvSpPr>
        <p:spPr/>
        <p:txBody>
          <a:bodyPr/>
          <a:lstStyle/>
          <a:p>
            <a:fld id="{5D7A1351-372E-7041-ADD2-0CE53E3355C6}" type="slidenum">
              <a:rPr lang="en-US"/>
              <a:t>14</a:t>
            </a:fld>
            <a:endParaRPr lang="en-US"/>
          </a:p>
        </p:txBody>
      </p:sp>
    </p:spTree>
    <p:extLst>
      <p:ext uri="{BB962C8B-B14F-4D97-AF65-F5344CB8AC3E}">
        <p14:creationId xmlns:p14="http://schemas.microsoft.com/office/powerpoint/2010/main" val="926661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agreement</a:t>
            </a:r>
          </a:p>
        </p:txBody>
      </p:sp>
      <p:sp>
        <p:nvSpPr>
          <p:cNvPr id="4" name="Slide Number Placeholder 3"/>
          <p:cNvSpPr>
            <a:spLocks noGrp="1"/>
          </p:cNvSpPr>
          <p:nvPr>
            <p:ph type="sldNum" sz="quarter" idx="5"/>
          </p:nvPr>
        </p:nvSpPr>
        <p:spPr/>
        <p:txBody>
          <a:bodyPr/>
          <a:lstStyle/>
          <a:p>
            <a:fld id="{5D7A1351-372E-7041-ADD2-0CE53E3355C6}" type="slidenum">
              <a:rPr lang="en-US"/>
              <a:t>15</a:t>
            </a:fld>
            <a:endParaRPr lang="en-US"/>
          </a:p>
        </p:txBody>
      </p:sp>
    </p:spTree>
    <p:extLst>
      <p:ext uri="{BB962C8B-B14F-4D97-AF65-F5344CB8AC3E}">
        <p14:creationId xmlns:p14="http://schemas.microsoft.com/office/powerpoint/2010/main" val="701857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can also be kîku medial demonstrative (but cannot be absent)</a:t>
            </a:r>
          </a:p>
        </p:txBody>
      </p:sp>
      <p:sp>
        <p:nvSpPr>
          <p:cNvPr id="4" name="Slide Number Placeholder 3"/>
          <p:cNvSpPr>
            <a:spLocks noGrp="1"/>
          </p:cNvSpPr>
          <p:nvPr>
            <p:ph type="sldNum" sz="quarter" idx="5"/>
          </p:nvPr>
        </p:nvSpPr>
        <p:spPr/>
        <p:txBody>
          <a:bodyPr/>
          <a:lstStyle/>
          <a:p>
            <a:fld id="{5D7A1351-372E-7041-ADD2-0CE53E3355C6}" type="slidenum">
              <a:rPr lang="en-US"/>
              <a:t>22</a:t>
            </a:fld>
            <a:endParaRPr lang="en-US"/>
          </a:p>
        </p:txBody>
      </p:sp>
    </p:spTree>
    <p:extLst>
      <p:ext uri="{BB962C8B-B14F-4D97-AF65-F5344CB8AC3E}">
        <p14:creationId xmlns:p14="http://schemas.microsoft.com/office/powerpoint/2010/main" val="3481781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free relative as subject and object</a:t>
            </a:r>
          </a:p>
        </p:txBody>
      </p:sp>
      <p:sp>
        <p:nvSpPr>
          <p:cNvPr id="4" name="Slide Number Placeholder 3"/>
          <p:cNvSpPr>
            <a:spLocks noGrp="1"/>
          </p:cNvSpPr>
          <p:nvPr>
            <p:ph type="sldNum" sz="quarter" idx="5"/>
          </p:nvPr>
        </p:nvSpPr>
        <p:spPr/>
        <p:txBody>
          <a:bodyPr/>
          <a:lstStyle/>
          <a:p>
            <a:fld id="{5D7A1351-372E-7041-ADD2-0CE53E3355C6}" type="slidenum">
              <a:rPr lang="en-US"/>
              <a:t>23</a:t>
            </a:fld>
            <a:endParaRPr lang="en-US"/>
          </a:p>
        </p:txBody>
      </p:sp>
    </p:spTree>
    <p:extLst>
      <p:ext uri="{BB962C8B-B14F-4D97-AF65-F5344CB8AC3E}">
        <p14:creationId xmlns:p14="http://schemas.microsoft.com/office/powerpoint/2010/main" val="1135447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Higgins 1979</a:t>
            </a:r>
          </a:p>
        </p:txBody>
      </p:sp>
      <p:sp>
        <p:nvSpPr>
          <p:cNvPr id="4" name="Slide Number Placeholder 3"/>
          <p:cNvSpPr>
            <a:spLocks noGrp="1"/>
          </p:cNvSpPr>
          <p:nvPr>
            <p:ph type="sldNum" sz="quarter" idx="5"/>
          </p:nvPr>
        </p:nvSpPr>
        <p:spPr/>
        <p:txBody>
          <a:bodyPr/>
          <a:lstStyle/>
          <a:p>
            <a:fld id="{5D7A1351-372E-7041-ADD2-0CE53E3355C6}" type="slidenum">
              <a:rPr lang="en-US"/>
              <a:t>25</a:t>
            </a:fld>
            <a:endParaRPr lang="en-US"/>
          </a:p>
        </p:txBody>
      </p:sp>
    </p:spTree>
    <p:extLst>
      <p:ext uri="{BB962C8B-B14F-4D97-AF65-F5344CB8AC3E}">
        <p14:creationId xmlns:p14="http://schemas.microsoft.com/office/powerpoint/2010/main" val="3692724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7A1351-372E-7041-ADD2-0CE53E3355C6}" type="slidenum">
              <a:rPr lang="en-US"/>
              <a:t>29</a:t>
            </a:fld>
            <a:endParaRPr lang="en-US"/>
          </a:p>
        </p:txBody>
      </p:sp>
    </p:spTree>
    <p:extLst>
      <p:ext uri="{BB962C8B-B14F-4D97-AF65-F5344CB8AC3E}">
        <p14:creationId xmlns:p14="http://schemas.microsoft.com/office/powerpoint/2010/main" val="1019277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7A1351-372E-7041-ADD2-0CE53E3355C6}" type="slidenum">
              <a:rPr lang="en-US"/>
              <a:t>36</a:t>
            </a:fld>
            <a:endParaRPr lang="en-US"/>
          </a:p>
        </p:txBody>
      </p:sp>
    </p:spTree>
    <p:extLst>
      <p:ext uri="{BB962C8B-B14F-4D97-AF65-F5344CB8AC3E}">
        <p14:creationId xmlns:p14="http://schemas.microsoft.com/office/powerpoint/2010/main" val="2148166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pronoun, no relative-marking demonstrative!</a:t>
            </a:r>
          </a:p>
        </p:txBody>
      </p:sp>
      <p:sp>
        <p:nvSpPr>
          <p:cNvPr id="4" name="Slide Number Placeholder 3"/>
          <p:cNvSpPr>
            <a:spLocks noGrp="1"/>
          </p:cNvSpPr>
          <p:nvPr>
            <p:ph type="sldNum" sz="quarter" idx="5"/>
          </p:nvPr>
        </p:nvSpPr>
        <p:spPr/>
        <p:txBody>
          <a:bodyPr/>
          <a:lstStyle/>
          <a:p>
            <a:fld id="{5D7A1351-372E-7041-ADD2-0CE53E3355C6}" type="slidenum">
              <a:rPr lang="en-US"/>
              <a:t>37</a:t>
            </a:fld>
            <a:endParaRPr lang="en-US"/>
          </a:p>
        </p:txBody>
      </p:sp>
    </p:spTree>
    <p:extLst>
      <p:ext uri="{BB962C8B-B14F-4D97-AF65-F5344CB8AC3E}">
        <p14:creationId xmlns:p14="http://schemas.microsoft.com/office/powerpoint/2010/main" val="2841706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anti-agreement</a:t>
            </a:r>
          </a:p>
        </p:txBody>
      </p:sp>
      <p:sp>
        <p:nvSpPr>
          <p:cNvPr id="4" name="Slide Number Placeholder 3"/>
          <p:cNvSpPr>
            <a:spLocks noGrp="1"/>
          </p:cNvSpPr>
          <p:nvPr>
            <p:ph type="sldNum" sz="quarter" idx="5"/>
          </p:nvPr>
        </p:nvSpPr>
        <p:spPr/>
        <p:txBody>
          <a:bodyPr/>
          <a:lstStyle/>
          <a:p>
            <a:fld id="{5D7A1351-372E-7041-ADD2-0CE53E3355C6}" type="slidenum">
              <a:rPr lang="en-US"/>
              <a:t>39</a:t>
            </a:fld>
            <a:endParaRPr lang="en-US"/>
          </a:p>
        </p:txBody>
      </p:sp>
    </p:spTree>
    <p:extLst>
      <p:ext uri="{BB962C8B-B14F-4D97-AF65-F5344CB8AC3E}">
        <p14:creationId xmlns:p14="http://schemas.microsoft.com/office/powerpoint/2010/main" val="33694525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differs from Kinande in which pst tense + be precedes ni (ni = pred)</a:t>
            </a:r>
          </a:p>
        </p:txBody>
      </p:sp>
      <p:sp>
        <p:nvSpPr>
          <p:cNvPr id="4" name="Slide Number Placeholder 3"/>
          <p:cNvSpPr>
            <a:spLocks noGrp="1"/>
          </p:cNvSpPr>
          <p:nvPr>
            <p:ph type="sldNum" sz="quarter" idx="5"/>
          </p:nvPr>
        </p:nvSpPr>
        <p:spPr/>
        <p:txBody>
          <a:bodyPr/>
          <a:lstStyle/>
          <a:p>
            <a:fld id="{5D7A1351-372E-7041-ADD2-0CE53E3355C6}" type="slidenum">
              <a:rPr lang="en-US"/>
              <a:t>42</a:t>
            </a:fld>
            <a:endParaRPr lang="en-US"/>
          </a:p>
        </p:txBody>
      </p:sp>
    </p:spTree>
    <p:extLst>
      <p:ext uri="{BB962C8B-B14F-4D97-AF65-F5344CB8AC3E}">
        <p14:creationId xmlns:p14="http://schemas.microsoft.com/office/powerpoint/2010/main" val="338569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relative marking and optionality DP unexpected</a:t>
            </a:r>
          </a:p>
        </p:txBody>
      </p:sp>
      <p:sp>
        <p:nvSpPr>
          <p:cNvPr id="4" name="Slide Number Placeholder 3"/>
          <p:cNvSpPr>
            <a:spLocks noGrp="1"/>
          </p:cNvSpPr>
          <p:nvPr>
            <p:ph type="sldNum" sz="quarter" idx="5"/>
          </p:nvPr>
        </p:nvSpPr>
        <p:spPr/>
        <p:txBody>
          <a:bodyPr/>
          <a:lstStyle/>
          <a:p>
            <a:fld id="{5D7A1351-372E-7041-ADD2-0CE53E3355C6}" type="slidenum">
              <a:rPr lang="en-US"/>
              <a:t>53</a:t>
            </a:fld>
            <a:endParaRPr lang="en-US"/>
          </a:p>
        </p:txBody>
      </p:sp>
    </p:spTree>
    <p:extLst>
      <p:ext uri="{BB962C8B-B14F-4D97-AF65-F5344CB8AC3E}">
        <p14:creationId xmlns:p14="http://schemas.microsoft.com/office/powerpoint/2010/main" val="41608631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that for the n’we construction kîra and the pronoun could not both be present, and here that’s okay – a reason to suspect they’re different</a:t>
            </a:r>
          </a:p>
        </p:txBody>
      </p:sp>
      <p:sp>
        <p:nvSpPr>
          <p:cNvPr id="4" name="Slide Number Placeholder 3"/>
          <p:cNvSpPr>
            <a:spLocks noGrp="1"/>
          </p:cNvSpPr>
          <p:nvPr>
            <p:ph type="sldNum" sz="quarter" idx="5"/>
          </p:nvPr>
        </p:nvSpPr>
        <p:spPr/>
        <p:txBody>
          <a:bodyPr/>
          <a:lstStyle/>
          <a:p>
            <a:fld id="{5D7A1351-372E-7041-ADD2-0CE53E3355C6}" type="slidenum">
              <a:rPr lang="en-US"/>
              <a:t>55</a:t>
            </a:fld>
            <a:endParaRPr lang="en-US"/>
          </a:p>
        </p:txBody>
      </p:sp>
    </p:spTree>
    <p:extLst>
      <p:ext uri="{BB962C8B-B14F-4D97-AF65-F5344CB8AC3E}">
        <p14:creationId xmlns:p14="http://schemas.microsoft.com/office/powerpoint/2010/main" val="4203878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15128" y="1788454"/>
            <a:ext cx="8361229" cy="2098226"/>
          </a:xfrm>
        </p:spPr>
        <p:txBody>
          <a:bodyPr anchor="b">
            <a:noAutofit/>
          </a:bodyPr>
          <a:lstStyle>
            <a:lvl1pPr algn="ctr">
              <a:defRPr sz="7200" cap="none" baseline="0">
                <a:solidFill>
                  <a:schemeClr val="tx2"/>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b="0" i="0">
                <a:solidFill>
                  <a:schemeClr val="bg2"/>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D5675876-5BBB-A84C-A8B8-0D1D6233F6B7}" type="slidenum">
              <a:rPr lang="en-US"/>
              <a:t>‹#›</a:t>
            </a:fld>
            <a:endParaRPr lang="en-US"/>
          </a:p>
        </p:txBody>
      </p:sp>
      <p:grpSp>
        <p:nvGrpSpPr>
          <p:cNvPr id="9" name="Group 8"/>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071845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800"/>
            <a:ext cx="10354235" cy="1485900"/>
          </a:xfrm>
        </p:spPr>
        <p:txBody>
          <a:bodyPr/>
          <a:lstStyle>
            <a:lvl1pPr>
              <a:defRPr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1371599" y="2286000"/>
            <a:ext cx="10354235" cy="4034118"/>
          </a:xfrm>
        </p:spPr>
        <p:txBody>
          <a:bodyPr>
            <a:normAutofit/>
          </a:bodyPr>
          <a:lstStyle>
            <a:lvl1pPr>
              <a:defRPr sz="2400" b="0" i="0">
                <a:latin typeface="Calibri Light" panose="020F0302020204030204" pitchFamily="34" charset="0"/>
                <a:cs typeface="Calibri Light" panose="020F0302020204030204" pitchFamily="34" charset="0"/>
              </a:defRPr>
            </a:lvl1pPr>
            <a:lvl2pPr>
              <a:defRPr sz="2400" b="0" i="0">
                <a:latin typeface="Calibri Light" panose="020F0302020204030204" pitchFamily="34" charset="0"/>
                <a:cs typeface="Calibri Light" panose="020F0302020204030204" pitchFamily="34" charset="0"/>
              </a:defRPr>
            </a:lvl2pPr>
            <a:lvl3pPr>
              <a:defRPr sz="2000" b="0" i="0">
                <a:latin typeface="Calibri Light" panose="020F0302020204030204" pitchFamily="34" charset="0"/>
                <a:cs typeface="Calibri Light" panose="020F0302020204030204" pitchFamily="34" charset="0"/>
              </a:defRPr>
            </a:lvl3pPr>
            <a:lvl4pPr>
              <a:defRPr sz="2000" b="0" i="0">
                <a:latin typeface="Calibri Light" panose="020F0302020204030204" pitchFamily="34" charset="0"/>
                <a:cs typeface="Calibri Light" panose="020F0302020204030204" pitchFamily="34" charset="0"/>
              </a:defRPr>
            </a:lvl4pPr>
            <a:lvl5pPr>
              <a:defRPr sz="1800" b="0" i="0">
                <a:latin typeface="Calibri Light" panose="020F0302020204030204" pitchFamily="34" charset="0"/>
                <a:cs typeface="Calibri Light" panose="020F03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6">
            <a:extLst>
              <a:ext uri="{FF2B5EF4-FFF2-40B4-BE49-F238E27FC236}">
                <a16:creationId xmlns:a16="http://schemas.microsoft.com/office/drawing/2014/main" id="{C7C9E0E3-F33B-E44A-8B72-794E1144E02D}"/>
              </a:ext>
            </a:extLst>
          </p:cNvPr>
          <p:cNvSpPr>
            <a:spLocks noGrp="1"/>
          </p:cNvSpPr>
          <p:nvPr>
            <p:ph type="sldNum" sz="quarter" idx="12"/>
          </p:nvPr>
        </p:nvSpPr>
        <p:spPr>
          <a:xfrm>
            <a:off x="10265216" y="6434418"/>
            <a:ext cx="1596292" cy="404614"/>
          </a:xfrm>
        </p:spPr>
        <p:txBody>
          <a:bodyPr/>
          <a:lstStyle/>
          <a:p>
            <a:fld id="{D5675876-5BBB-A84C-A8B8-0D1D6233F6B7}" type="slidenum">
              <a:rPr lang="en-US"/>
              <a:t>‹#›</a:t>
            </a:fld>
            <a:endParaRPr lang="en-US"/>
          </a:p>
        </p:txBody>
      </p:sp>
    </p:spTree>
    <p:extLst>
      <p:ext uri="{BB962C8B-B14F-4D97-AF65-F5344CB8AC3E}">
        <p14:creationId xmlns:p14="http://schemas.microsoft.com/office/powerpoint/2010/main" val="3373168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accent1"/>
                </a:solidFill>
              </a:defRPr>
            </a:lvl1pPr>
          </a:lstStyle>
          <a:p>
            <a:r>
              <a:rPr lang="en-US" dirty="0"/>
              <a:t>Click to edit Master title style</a:t>
            </a:r>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D5675876-5BBB-A84C-A8B8-0D1D6233F6B7}" type="slidenum">
              <a:rPr lang="en-US"/>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accent1"/>
          </a:solidFill>
          <a:ln w="0">
            <a:noFill/>
            <a:prstDash val="solid"/>
            <a:round/>
            <a:headEnd/>
            <a:tailEnd/>
          </a:ln>
        </p:spPr>
      </p:sp>
    </p:spTree>
    <p:extLst>
      <p:ext uri="{BB962C8B-B14F-4D97-AF65-F5344CB8AC3E}">
        <p14:creationId xmlns:p14="http://schemas.microsoft.com/office/powerpoint/2010/main" val="307871130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dirty="0"/>
              <a:t>Click to edit Master title style</a:t>
            </a:r>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675876-5BBB-A84C-A8B8-0D1D6233F6B7}" type="slidenum">
              <a:rPr lang="en-US"/>
              <a:t>‹#›</a:t>
            </a:fld>
            <a:endParaRPr lang="en-US"/>
          </a:p>
        </p:txBody>
      </p:sp>
    </p:spTree>
    <p:extLst>
      <p:ext uri="{BB962C8B-B14F-4D97-AF65-F5344CB8AC3E}">
        <p14:creationId xmlns:p14="http://schemas.microsoft.com/office/powerpoint/2010/main" val="1390325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675876-5BBB-A84C-A8B8-0D1D6233F6B7}" type="slidenum">
              <a:rPr lang="en-US"/>
              <a:t>‹#›</a:t>
            </a:fld>
            <a:endParaRPr lang="en-US"/>
          </a:p>
        </p:txBody>
      </p:sp>
    </p:spTree>
    <p:extLst>
      <p:ext uri="{BB962C8B-B14F-4D97-AF65-F5344CB8AC3E}">
        <p14:creationId xmlns:p14="http://schemas.microsoft.com/office/powerpoint/2010/main" val="3435035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675876-5BBB-A84C-A8B8-0D1D6233F6B7}" type="slidenum">
              <a:rPr lang="en-US"/>
              <a:t>‹#›</a:t>
            </a:fld>
            <a:endParaRPr lang="en-US"/>
          </a:p>
        </p:txBody>
      </p:sp>
    </p:spTree>
    <p:extLst>
      <p:ext uri="{BB962C8B-B14F-4D97-AF65-F5344CB8AC3E}">
        <p14:creationId xmlns:p14="http://schemas.microsoft.com/office/powerpoint/2010/main" val="3714818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675876-5BBB-A84C-A8B8-0D1D6233F6B7}" type="slidenum">
              <a:rPr lang="en-US"/>
              <a:t>‹#›</a:t>
            </a:fld>
            <a:endParaRPr lang="en-US"/>
          </a:p>
        </p:txBody>
      </p:sp>
    </p:spTree>
    <p:extLst>
      <p:ext uri="{BB962C8B-B14F-4D97-AF65-F5344CB8AC3E}">
        <p14:creationId xmlns:p14="http://schemas.microsoft.com/office/powerpoint/2010/main" val="897305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5675876-5BBB-A84C-A8B8-0D1D6233F6B7}" type="slidenum">
              <a:rPr lang="en-US"/>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84670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dirty="0"/>
              <a:t>Click to edit Master title style</a:t>
            </a:r>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5675876-5BBB-A84C-A8B8-0D1D6233F6B7}" type="slidenum">
              <a:rPr lang="en-US"/>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6739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75876-5BBB-A84C-A8B8-0D1D6233F6B7}" type="slidenum">
              <a:rPr lang="en-US"/>
              <a:t>‹#›</a:t>
            </a:fld>
            <a:endParaRPr lang="en-US"/>
          </a:p>
        </p:txBody>
      </p:sp>
    </p:spTree>
    <p:extLst>
      <p:ext uri="{BB962C8B-B14F-4D97-AF65-F5344CB8AC3E}">
        <p14:creationId xmlns:p14="http://schemas.microsoft.com/office/powerpoint/2010/main" val="1613100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75876-5BBB-A84C-A8B8-0D1D6233F6B7}" type="slidenum">
              <a:rPr lang="en-US"/>
              <a:t>‹#›</a:t>
            </a:fld>
            <a:endParaRPr lang="en-US"/>
          </a:p>
        </p:txBody>
      </p:sp>
    </p:spTree>
    <p:extLst>
      <p:ext uri="{BB962C8B-B14F-4D97-AF65-F5344CB8AC3E}">
        <p14:creationId xmlns:p14="http://schemas.microsoft.com/office/powerpoint/2010/main" val="3089282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D5675876-5BBB-A84C-A8B8-0D1D6233F6B7}" type="slidenum">
              <a:rPr lang="en-US"/>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4418905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tiff"/><Relationship Id="rId3" Type="http://schemas.openxmlformats.org/officeDocument/2006/relationships/image" Target="../media/image5.png"/><Relationship Id="rId7" Type="http://schemas.openxmlformats.org/officeDocument/2006/relationships/image" Target="../media/image8.png"/><Relationship Id="rId12" Type="http://schemas.openxmlformats.org/officeDocument/2006/relationships/image" Target="../media/image13.tiff"/><Relationship Id="rId2" Type="http://schemas.openxmlformats.org/officeDocument/2006/relationships/image" Target="../media/image4.png"/><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12.png"/><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tiff"/></Relationships>
</file>

<file path=ppt/slides/_rels/slide2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0C935-0DB9-2546-8187-A1CF72BD0A16}"/>
              </a:ext>
            </a:extLst>
          </p:cNvPr>
          <p:cNvSpPr>
            <a:spLocks noGrp="1"/>
          </p:cNvSpPr>
          <p:nvPr>
            <p:ph type="ctrTitle"/>
          </p:nvPr>
        </p:nvSpPr>
        <p:spPr>
          <a:xfrm>
            <a:off x="1677562" y="1736962"/>
            <a:ext cx="8990437" cy="2098226"/>
          </a:xfrm>
        </p:spPr>
        <p:txBody>
          <a:bodyPr>
            <a:normAutofit/>
          </a:bodyPr>
          <a:lstStyle/>
          <a:p>
            <a:r>
              <a:rPr lang="en-US" sz="6000" b="1"/>
              <a:t>What we found is (not just) a focus construction</a:t>
            </a:r>
            <a:endParaRPr lang="en-US" sz="6000"/>
          </a:p>
        </p:txBody>
      </p:sp>
      <p:sp>
        <p:nvSpPr>
          <p:cNvPr id="3" name="Subtitle 2">
            <a:extLst>
              <a:ext uri="{FF2B5EF4-FFF2-40B4-BE49-F238E27FC236}">
                <a16:creationId xmlns:a16="http://schemas.microsoft.com/office/drawing/2014/main" id="{51974A87-E27C-2548-B326-C13037698B05}"/>
              </a:ext>
            </a:extLst>
          </p:cNvPr>
          <p:cNvSpPr>
            <a:spLocks noGrp="1"/>
          </p:cNvSpPr>
          <p:nvPr>
            <p:ph type="subTitle" idx="1"/>
          </p:nvPr>
        </p:nvSpPr>
        <p:spPr>
          <a:xfrm>
            <a:off x="1524000" y="4031086"/>
            <a:ext cx="9144000" cy="1226713"/>
          </a:xfrm>
        </p:spPr>
        <p:txBody>
          <a:bodyPr/>
          <a:lstStyle/>
          <a:p>
            <a:r>
              <a:rPr lang="en-US" b="1"/>
              <a:t>Jenneke van der Wal – Leiden University</a:t>
            </a:r>
          </a:p>
          <a:p>
            <a:r>
              <a:rPr lang="en-US" b="1"/>
              <a:t>Patrick Njue Kanampiu - Tharaka University College</a:t>
            </a:r>
          </a:p>
        </p:txBody>
      </p:sp>
      <p:pic>
        <p:nvPicPr>
          <p:cNvPr id="4" name="Picture 3">
            <a:extLst>
              <a:ext uri="{FF2B5EF4-FFF2-40B4-BE49-F238E27FC236}">
                <a16:creationId xmlns:a16="http://schemas.microsoft.com/office/drawing/2014/main" id="{D7844680-7F39-6A49-AA62-AD82A629B90E}"/>
              </a:ext>
            </a:extLst>
          </p:cNvPr>
          <p:cNvPicPr>
            <a:picLocks noChangeAspect="1"/>
          </p:cNvPicPr>
          <p:nvPr/>
        </p:nvPicPr>
        <p:blipFill>
          <a:blip r:embed="rId2"/>
          <a:stretch>
            <a:fillRect/>
          </a:stretch>
        </p:blipFill>
        <p:spPr>
          <a:xfrm>
            <a:off x="763677" y="5649596"/>
            <a:ext cx="2173375" cy="934446"/>
          </a:xfrm>
          <a:prstGeom prst="rect">
            <a:avLst/>
          </a:prstGeom>
        </p:spPr>
      </p:pic>
      <p:pic>
        <p:nvPicPr>
          <p:cNvPr id="5" name="Picture 4">
            <a:extLst>
              <a:ext uri="{FF2B5EF4-FFF2-40B4-BE49-F238E27FC236}">
                <a16:creationId xmlns:a16="http://schemas.microsoft.com/office/drawing/2014/main" id="{7414BF01-5D40-8349-821E-0F9A9BB925DA}"/>
              </a:ext>
            </a:extLst>
          </p:cNvPr>
          <p:cNvPicPr>
            <a:picLocks noChangeAspect="1"/>
          </p:cNvPicPr>
          <p:nvPr/>
        </p:nvPicPr>
        <p:blipFill>
          <a:blip r:embed="rId3"/>
          <a:stretch>
            <a:fillRect/>
          </a:stretch>
        </p:blipFill>
        <p:spPr>
          <a:xfrm>
            <a:off x="3404580" y="4988162"/>
            <a:ext cx="1536981" cy="1595880"/>
          </a:xfrm>
          <a:prstGeom prst="rect">
            <a:avLst/>
          </a:prstGeom>
        </p:spPr>
      </p:pic>
    </p:spTree>
    <p:extLst>
      <p:ext uri="{BB962C8B-B14F-4D97-AF65-F5344CB8AC3E}">
        <p14:creationId xmlns:p14="http://schemas.microsoft.com/office/powerpoint/2010/main" val="2400157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D71F6-A9E4-D643-81E0-EEF75D40FFBA}"/>
              </a:ext>
            </a:extLst>
          </p:cNvPr>
          <p:cNvSpPr>
            <a:spLocks noGrp="1"/>
          </p:cNvSpPr>
          <p:nvPr>
            <p:ph type="title"/>
          </p:nvPr>
        </p:nvSpPr>
        <p:spPr>
          <a:xfrm>
            <a:off x="1306360" y="677229"/>
            <a:ext cx="10354235" cy="1485900"/>
          </a:xfrm>
        </p:spPr>
        <p:txBody>
          <a:bodyPr/>
          <a:lstStyle/>
          <a:p>
            <a:r>
              <a:rPr lang="en-US"/>
              <a:t>BaSIS</a:t>
            </a:r>
          </a:p>
        </p:txBody>
      </p:sp>
      <p:sp>
        <p:nvSpPr>
          <p:cNvPr id="3" name="Content Placeholder 2">
            <a:extLst>
              <a:ext uri="{FF2B5EF4-FFF2-40B4-BE49-F238E27FC236}">
                <a16:creationId xmlns:a16="http://schemas.microsoft.com/office/drawing/2014/main" id="{FC43E7E1-16A4-4146-89B1-DA96FFF6AD34}"/>
              </a:ext>
            </a:extLst>
          </p:cNvPr>
          <p:cNvSpPr>
            <a:spLocks noGrp="1"/>
          </p:cNvSpPr>
          <p:nvPr>
            <p:ph idx="1"/>
          </p:nvPr>
        </p:nvSpPr>
        <p:spPr>
          <a:xfrm>
            <a:off x="1306360" y="1993194"/>
            <a:ext cx="5751108" cy="4034118"/>
          </a:xfrm>
        </p:spPr>
        <p:txBody>
          <a:bodyPr/>
          <a:lstStyle/>
          <a:p>
            <a:pPr marL="0" indent="0">
              <a:buNone/>
            </a:pPr>
            <a:r>
              <a:rPr lang="en-US"/>
              <a:t>Bantu Syntax and Information Structure</a:t>
            </a:r>
          </a:p>
          <a:p>
            <a:pPr marL="0" indent="0">
              <a:buNone/>
            </a:pPr>
            <a:endParaRPr lang="en-US"/>
          </a:p>
          <a:p>
            <a:pPr marL="0" indent="0">
              <a:buNone/>
            </a:pPr>
            <a:r>
              <a:rPr lang="en-US"/>
              <a:t>How do Bantu languages express information structure, and (how) is this related to case licensing?</a:t>
            </a:r>
          </a:p>
          <a:p>
            <a:pPr marL="0" indent="0">
              <a:buNone/>
            </a:pPr>
            <a:endParaRPr lang="en-US"/>
          </a:p>
          <a:p>
            <a:pPr marL="0" indent="0">
              <a:buNone/>
            </a:pPr>
            <a:r>
              <a:rPr lang="en-US"/>
              <a:t>Collaborators &amp; PhD students</a:t>
            </a:r>
          </a:p>
        </p:txBody>
      </p:sp>
      <p:pic>
        <p:nvPicPr>
          <p:cNvPr id="4097" name="Picture 1" descr="page1image3808256">
            <a:extLst>
              <a:ext uri="{FF2B5EF4-FFF2-40B4-BE49-F238E27FC236}">
                <a16:creationId xmlns:a16="http://schemas.microsoft.com/office/drawing/2014/main" id="{2502E31B-E18F-C047-9085-9BB566563C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6328" y="0"/>
            <a:ext cx="473860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08A0CD8B-82F3-C644-B19D-783FD716D8AA}"/>
              </a:ext>
            </a:extLst>
          </p:cNvPr>
          <p:cNvSpPr>
            <a:spLocks noGrp="1"/>
          </p:cNvSpPr>
          <p:nvPr>
            <p:ph type="sldNum" sz="quarter" idx="12"/>
          </p:nvPr>
        </p:nvSpPr>
        <p:spPr/>
        <p:txBody>
          <a:bodyPr/>
          <a:lstStyle/>
          <a:p>
            <a:fld id="{D5675876-5BBB-A84C-A8B8-0D1D6233F6B7}" type="slidenum">
              <a:rPr lang="en-US"/>
              <a:t>2</a:t>
            </a:fld>
            <a:endParaRPr lang="en-US"/>
          </a:p>
        </p:txBody>
      </p:sp>
    </p:spTree>
    <p:extLst>
      <p:ext uri="{BB962C8B-B14F-4D97-AF65-F5344CB8AC3E}">
        <p14:creationId xmlns:p14="http://schemas.microsoft.com/office/powerpoint/2010/main" val="1839616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BC6162A-21EC-9142-9089-13DAF243FD6D}"/>
              </a:ext>
            </a:extLst>
          </p:cNvPr>
          <p:cNvGrpSpPr/>
          <p:nvPr/>
        </p:nvGrpSpPr>
        <p:grpSpPr>
          <a:xfrm>
            <a:off x="4269441" y="1522640"/>
            <a:ext cx="2780731" cy="4129756"/>
            <a:chOff x="0" y="0"/>
            <a:chExt cx="4824730" cy="6979285"/>
          </a:xfrm>
        </p:grpSpPr>
        <p:pic>
          <p:nvPicPr>
            <p:cNvPr id="14" name="Picture 13">
              <a:extLst>
                <a:ext uri="{FF2B5EF4-FFF2-40B4-BE49-F238E27FC236}">
                  <a16:creationId xmlns:a16="http://schemas.microsoft.com/office/drawing/2014/main" id="{210C7851-2856-B44C-A1A9-49E6F7C3139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824730" cy="6979285"/>
            </a:xfrm>
            <a:prstGeom prst="rect">
              <a:avLst/>
            </a:prstGeom>
            <a:noFill/>
            <a:ln>
              <a:noFill/>
            </a:ln>
          </p:spPr>
        </p:pic>
        <p:sp>
          <p:nvSpPr>
            <p:cNvPr id="15" name="Oval 14">
              <a:extLst>
                <a:ext uri="{FF2B5EF4-FFF2-40B4-BE49-F238E27FC236}">
                  <a16:creationId xmlns:a16="http://schemas.microsoft.com/office/drawing/2014/main" id="{080D5B3C-92E9-D446-A61A-7F5AA3233AB6}"/>
                </a:ext>
              </a:extLst>
            </p:cNvPr>
            <p:cNvSpPr/>
            <p:nvPr/>
          </p:nvSpPr>
          <p:spPr>
            <a:xfrm flipH="1">
              <a:off x="1426669" y="4560710"/>
              <a:ext cx="157682" cy="150679"/>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 name="Oval 15">
              <a:extLst>
                <a:ext uri="{FF2B5EF4-FFF2-40B4-BE49-F238E27FC236}">
                  <a16:creationId xmlns:a16="http://schemas.microsoft.com/office/drawing/2014/main" id="{49ACD8D5-931A-B84B-B4FA-2C4A56FEC707}"/>
                </a:ext>
              </a:extLst>
            </p:cNvPr>
            <p:cNvSpPr/>
            <p:nvPr/>
          </p:nvSpPr>
          <p:spPr>
            <a:xfrm>
              <a:off x="4229100" y="3652520"/>
              <a:ext cx="189230" cy="17653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 name="Oval 16">
              <a:extLst>
                <a:ext uri="{FF2B5EF4-FFF2-40B4-BE49-F238E27FC236}">
                  <a16:creationId xmlns:a16="http://schemas.microsoft.com/office/drawing/2014/main" id="{1BF78B31-9D56-0F4E-AC48-1015BAED99E4}"/>
                </a:ext>
              </a:extLst>
            </p:cNvPr>
            <p:cNvSpPr/>
            <p:nvPr/>
          </p:nvSpPr>
          <p:spPr>
            <a:xfrm>
              <a:off x="3263900" y="5049520"/>
              <a:ext cx="189230" cy="17653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Oval 17">
              <a:extLst>
                <a:ext uri="{FF2B5EF4-FFF2-40B4-BE49-F238E27FC236}">
                  <a16:creationId xmlns:a16="http://schemas.microsoft.com/office/drawing/2014/main" id="{49D86FDB-F548-D248-8112-C6C2021587CC}"/>
                </a:ext>
              </a:extLst>
            </p:cNvPr>
            <p:cNvSpPr/>
            <p:nvPr/>
          </p:nvSpPr>
          <p:spPr>
            <a:xfrm>
              <a:off x="2971800" y="1595120"/>
              <a:ext cx="189230" cy="17653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9" name="Oval 18">
              <a:extLst>
                <a:ext uri="{FF2B5EF4-FFF2-40B4-BE49-F238E27FC236}">
                  <a16:creationId xmlns:a16="http://schemas.microsoft.com/office/drawing/2014/main" id="{94AACD20-BCFF-6040-B11C-98F7271BF2A1}"/>
                </a:ext>
              </a:extLst>
            </p:cNvPr>
            <p:cNvSpPr/>
            <p:nvPr/>
          </p:nvSpPr>
          <p:spPr>
            <a:xfrm>
              <a:off x="409980" y="865766"/>
              <a:ext cx="189231" cy="176531"/>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0" name="Oval 19">
              <a:extLst>
                <a:ext uri="{FF2B5EF4-FFF2-40B4-BE49-F238E27FC236}">
                  <a16:creationId xmlns:a16="http://schemas.microsoft.com/office/drawing/2014/main" id="{6ADCC856-1714-1C45-9457-814C8E7D2616}"/>
                </a:ext>
              </a:extLst>
            </p:cNvPr>
            <p:cNvSpPr/>
            <p:nvPr/>
          </p:nvSpPr>
          <p:spPr>
            <a:xfrm>
              <a:off x="3429000" y="2966720"/>
              <a:ext cx="189230" cy="17653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1" name="Oval 20">
              <a:extLst>
                <a:ext uri="{FF2B5EF4-FFF2-40B4-BE49-F238E27FC236}">
                  <a16:creationId xmlns:a16="http://schemas.microsoft.com/office/drawing/2014/main" id="{D05D385C-3926-A943-8AB3-6CDDD8E3E14D}"/>
                </a:ext>
              </a:extLst>
            </p:cNvPr>
            <p:cNvSpPr/>
            <p:nvPr/>
          </p:nvSpPr>
          <p:spPr>
            <a:xfrm>
              <a:off x="4000500" y="1595120"/>
              <a:ext cx="189230" cy="17653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2" name="Oval 21">
              <a:extLst>
                <a:ext uri="{FF2B5EF4-FFF2-40B4-BE49-F238E27FC236}">
                  <a16:creationId xmlns:a16="http://schemas.microsoft.com/office/drawing/2014/main" id="{6DF4A33A-B1A3-C641-BC18-A6FC28A28657}"/>
                </a:ext>
              </a:extLst>
            </p:cNvPr>
            <p:cNvSpPr/>
            <p:nvPr/>
          </p:nvSpPr>
          <p:spPr>
            <a:xfrm>
              <a:off x="2870835" y="2057400"/>
              <a:ext cx="189230" cy="17653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6" name="Straight Arrow Connector 5">
            <a:extLst>
              <a:ext uri="{FF2B5EF4-FFF2-40B4-BE49-F238E27FC236}">
                <a16:creationId xmlns:a16="http://schemas.microsoft.com/office/drawing/2014/main" id="{F7FD8A77-046B-3E43-B78A-D2162886E2A5}"/>
              </a:ext>
            </a:extLst>
          </p:cNvPr>
          <p:cNvCxnSpPr>
            <a:stCxn id="36" idx="1"/>
            <a:endCxn id="20" idx="7"/>
          </p:cNvCxnSpPr>
          <p:nvPr/>
        </p:nvCxnSpPr>
        <p:spPr bwMode="auto">
          <a:xfrm flipH="1">
            <a:off x="6338835" y="2443198"/>
            <a:ext cx="878169" cy="850195"/>
          </a:xfrm>
          <a:prstGeom prst="straightConnector1">
            <a:avLst/>
          </a:prstGeom>
          <a:solidFill>
            <a:schemeClr val="accent1"/>
          </a:solidFill>
          <a:ln w="28575" cap="flat" cmpd="sng" algn="ctr">
            <a:solidFill>
              <a:srgbClr val="E46C0A"/>
            </a:solidFill>
            <a:prstDash val="solid"/>
            <a:round/>
            <a:headEnd type="none" w="med" len="med"/>
            <a:tailEnd type="arrow"/>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7" name="Straight Arrow Connector 6">
            <a:extLst>
              <a:ext uri="{FF2B5EF4-FFF2-40B4-BE49-F238E27FC236}">
                <a16:creationId xmlns:a16="http://schemas.microsoft.com/office/drawing/2014/main" id="{E6B97294-6DE9-5F48-B864-D21971FA54A1}"/>
              </a:ext>
            </a:extLst>
          </p:cNvPr>
          <p:cNvCxnSpPr>
            <a:stCxn id="42" idx="1"/>
            <a:endCxn id="13" idx="5"/>
          </p:cNvCxnSpPr>
          <p:nvPr/>
        </p:nvCxnSpPr>
        <p:spPr bwMode="auto">
          <a:xfrm flipH="1" flipV="1">
            <a:off x="6352743" y="4677825"/>
            <a:ext cx="864261" cy="1184180"/>
          </a:xfrm>
          <a:prstGeom prst="straightConnector1">
            <a:avLst/>
          </a:prstGeom>
          <a:solidFill>
            <a:schemeClr val="accent1"/>
          </a:solidFill>
          <a:ln w="28575" cap="flat" cmpd="sng" algn="ctr">
            <a:solidFill>
              <a:srgbClr val="E46C0A"/>
            </a:solidFill>
            <a:prstDash val="solid"/>
            <a:round/>
            <a:headEnd type="none" w="med" len="med"/>
            <a:tailEnd type="arrow"/>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8" name="Straight Arrow Connector 7">
            <a:extLst>
              <a:ext uri="{FF2B5EF4-FFF2-40B4-BE49-F238E27FC236}">
                <a16:creationId xmlns:a16="http://schemas.microsoft.com/office/drawing/2014/main" id="{C309E8CE-FE07-6348-A65A-AF01748425B0}"/>
              </a:ext>
            </a:extLst>
          </p:cNvPr>
          <p:cNvCxnSpPr>
            <a:stCxn id="27" idx="3"/>
            <a:endCxn id="22" idx="3"/>
          </p:cNvCxnSpPr>
          <p:nvPr/>
        </p:nvCxnSpPr>
        <p:spPr bwMode="auto">
          <a:xfrm flipV="1">
            <a:off x="4064079" y="2829196"/>
            <a:ext cx="1875938" cy="1863926"/>
          </a:xfrm>
          <a:prstGeom prst="straightConnector1">
            <a:avLst/>
          </a:prstGeom>
          <a:solidFill>
            <a:schemeClr val="accent1"/>
          </a:solidFill>
          <a:ln w="28575" cap="flat" cmpd="sng" algn="ctr">
            <a:solidFill>
              <a:srgbClr val="E46C0A"/>
            </a:solidFill>
            <a:prstDash val="solid"/>
            <a:round/>
            <a:headEnd type="none" w="med" len="med"/>
            <a:tailEnd type="arrow"/>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9" name="Straight Arrow Connector 8">
            <a:extLst>
              <a:ext uri="{FF2B5EF4-FFF2-40B4-BE49-F238E27FC236}">
                <a16:creationId xmlns:a16="http://schemas.microsoft.com/office/drawing/2014/main" id="{082A9E0B-C477-0B4E-BE9C-C75F2CDD3F6B}"/>
              </a:ext>
            </a:extLst>
          </p:cNvPr>
          <p:cNvCxnSpPr>
            <a:stCxn id="30" idx="3"/>
            <a:endCxn id="18" idx="3"/>
          </p:cNvCxnSpPr>
          <p:nvPr/>
        </p:nvCxnSpPr>
        <p:spPr bwMode="auto">
          <a:xfrm flipV="1">
            <a:off x="4055005" y="2555657"/>
            <a:ext cx="1943204" cy="969581"/>
          </a:xfrm>
          <a:prstGeom prst="straightConnector1">
            <a:avLst/>
          </a:prstGeom>
          <a:solidFill>
            <a:schemeClr val="accent1"/>
          </a:solidFill>
          <a:ln w="28575" cap="flat" cmpd="sng" algn="ctr">
            <a:solidFill>
              <a:srgbClr val="EA8106"/>
            </a:solidFill>
            <a:prstDash val="solid"/>
            <a:round/>
            <a:headEnd type="none" w="med" len="med"/>
            <a:tailEnd type="arrow"/>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0" name="Straight Arrow Connector 9">
            <a:extLst>
              <a:ext uri="{FF2B5EF4-FFF2-40B4-BE49-F238E27FC236}">
                <a16:creationId xmlns:a16="http://schemas.microsoft.com/office/drawing/2014/main" id="{7F209CB6-75AD-EB49-9A02-06941903AE22}"/>
              </a:ext>
            </a:extLst>
          </p:cNvPr>
          <p:cNvCxnSpPr>
            <a:stCxn id="33" idx="1"/>
            <a:endCxn id="21" idx="7"/>
          </p:cNvCxnSpPr>
          <p:nvPr/>
        </p:nvCxnSpPr>
        <p:spPr bwMode="auto">
          <a:xfrm flipH="1">
            <a:off x="6668218" y="1300699"/>
            <a:ext cx="557860" cy="1181096"/>
          </a:xfrm>
          <a:prstGeom prst="straightConnector1">
            <a:avLst/>
          </a:prstGeom>
          <a:solidFill>
            <a:schemeClr val="accent1"/>
          </a:solidFill>
          <a:ln w="28575" cap="flat" cmpd="sng" algn="ctr">
            <a:solidFill>
              <a:srgbClr val="E46C0A"/>
            </a:solidFill>
            <a:prstDash val="solid"/>
            <a:round/>
            <a:headEnd type="none" w="med" len="med"/>
            <a:tailEnd type="arrow"/>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1" name="Straight Arrow Connector 10">
            <a:extLst>
              <a:ext uri="{FF2B5EF4-FFF2-40B4-BE49-F238E27FC236}">
                <a16:creationId xmlns:a16="http://schemas.microsoft.com/office/drawing/2014/main" id="{507351A1-3E6C-A842-8199-EC79AA857C9A}"/>
              </a:ext>
            </a:extLst>
          </p:cNvPr>
          <p:cNvCxnSpPr>
            <a:stCxn id="24" idx="3"/>
            <a:endCxn id="15" idx="3"/>
          </p:cNvCxnSpPr>
          <p:nvPr/>
        </p:nvCxnSpPr>
        <p:spPr bwMode="auto">
          <a:xfrm flipV="1">
            <a:off x="4079447" y="4297388"/>
            <a:ext cx="1089825" cy="1561340"/>
          </a:xfrm>
          <a:prstGeom prst="straightConnector1">
            <a:avLst/>
          </a:prstGeom>
          <a:solidFill>
            <a:schemeClr val="accent1"/>
          </a:solidFill>
          <a:ln w="28575" cap="flat" cmpd="sng" algn="ctr">
            <a:solidFill>
              <a:srgbClr val="E46C0A"/>
            </a:solidFill>
            <a:prstDash val="solid"/>
            <a:round/>
            <a:headEnd type="none" w="med" len="med"/>
            <a:tailEnd type="arrow"/>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2" name="Straight Arrow Connector 11">
            <a:extLst>
              <a:ext uri="{FF2B5EF4-FFF2-40B4-BE49-F238E27FC236}">
                <a16:creationId xmlns:a16="http://schemas.microsoft.com/office/drawing/2014/main" id="{96F2BD13-FADD-7C4C-B5A9-E53C60374D0E}"/>
              </a:ext>
            </a:extLst>
          </p:cNvPr>
          <p:cNvCxnSpPr>
            <a:stCxn id="39" idx="1"/>
            <a:endCxn id="17" idx="6"/>
          </p:cNvCxnSpPr>
          <p:nvPr/>
        </p:nvCxnSpPr>
        <p:spPr bwMode="auto">
          <a:xfrm flipH="1" flipV="1">
            <a:off x="6259651" y="4562751"/>
            <a:ext cx="957353" cy="157083"/>
          </a:xfrm>
          <a:prstGeom prst="straightConnector1">
            <a:avLst/>
          </a:prstGeom>
          <a:solidFill>
            <a:schemeClr val="accent1"/>
          </a:solidFill>
          <a:ln w="28575" cap="flat" cmpd="sng" algn="ctr">
            <a:solidFill>
              <a:srgbClr val="E46C0A"/>
            </a:solidFill>
            <a:prstDash val="solid"/>
            <a:round/>
            <a:headEnd type="none" w="med" len="med"/>
            <a:tailEnd type="arrow"/>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sp>
        <p:nvSpPr>
          <p:cNvPr id="13" name="Oval 12">
            <a:extLst>
              <a:ext uri="{FF2B5EF4-FFF2-40B4-BE49-F238E27FC236}">
                <a16:creationId xmlns:a16="http://schemas.microsoft.com/office/drawing/2014/main" id="{93EC63D7-6D23-AC42-80A7-F06693604559}"/>
              </a:ext>
            </a:extLst>
          </p:cNvPr>
          <p:cNvSpPr/>
          <p:nvPr/>
        </p:nvSpPr>
        <p:spPr>
          <a:xfrm>
            <a:off x="6259652" y="4588667"/>
            <a:ext cx="109063" cy="104455"/>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23" name="Group 22">
            <a:extLst>
              <a:ext uri="{FF2B5EF4-FFF2-40B4-BE49-F238E27FC236}">
                <a16:creationId xmlns:a16="http://schemas.microsoft.com/office/drawing/2014/main" id="{B05206E4-2B5D-AA41-8DDD-6CB4F1B5BFBB}"/>
              </a:ext>
            </a:extLst>
          </p:cNvPr>
          <p:cNvGrpSpPr/>
          <p:nvPr/>
        </p:nvGrpSpPr>
        <p:grpSpPr>
          <a:xfrm>
            <a:off x="955008" y="5320119"/>
            <a:ext cx="3124439" cy="1077218"/>
            <a:chOff x="127792" y="7270055"/>
            <a:chExt cx="3124439" cy="1077218"/>
          </a:xfrm>
        </p:grpSpPr>
        <p:sp>
          <p:nvSpPr>
            <p:cNvPr id="24" name="TextBox 23">
              <a:extLst>
                <a:ext uri="{FF2B5EF4-FFF2-40B4-BE49-F238E27FC236}">
                  <a16:creationId xmlns:a16="http://schemas.microsoft.com/office/drawing/2014/main" id="{4DEDC17E-6732-B343-A71D-A2D81735CC85}"/>
                </a:ext>
              </a:extLst>
            </p:cNvPr>
            <p:cNvSpPr txBox="1"/>
            <p:nvPr/>
          </p:nvSpPr>
          <p:spPr>
            <a:xfrm>
              <a:off x="127792" y="7270055"/>
              <a:ext cx="3124439" cy="1077218"/>
            </a:xfrm>
            <a:prstGeom prst="rect">
              <a:avLst/>
            </a:prstGeom>
            <a:solidFill>
              <a:srgbClr val="FFFFFF"/>
            </a:solidFill>
            <a:ln w="19050" cmpd="sng">
              <a:solidFill>
                <a:schemeClr val="accent6">
                  <a:lumMod val="75000"/>
                </a:schemeClr>
              </a:solidFill>
            </a:ln>
          </p:spPr>
          <p:txBody>
            <a:bodyPr wrap="square" rtlCol="0">
              <a:spAutoFit/>
            </a:bodyPr>
            <a:lstStyle/>
            <a:p>
              <a:pPr marL="1068388"/>
              <a:r>
                <a:rPr lang="en-US" sz="1600" b="1"/>
                <a:t>Jekura Kavari</a:t>
              </a:r>
            </a:p>
            <a:p>
              <a:pPr marL="1068388"/>
              <a:endParaRPr lang="en-US" sz="1600"/>
            </a:p>
            <a:p>
              <a:pPr marL="1068388"/>
              <a:r>
                <a:rPr lang="en-US" sz="1600"/>
                <a:t>University of Namibia</a:t>
              </a:r>
            </a:p>
            <a:p>
              <a:pPr marL="1068388"/>
              <a:r>
                <a:rPr lang="en-US" sz="1600" i="1"/>
                <a:t>Otjiherero</a:t>
              </a:r>
            </a:p>
          </p:txBody>
        </p:sp>
        <p:pic>
          <p:nvPicPr>
            <p:cNvPr id="25" name="Picture 24">
              <a:extLst>
                <a:ext uri="{FF2B5EF4-FFF2-40B4-BE49-F238E27FC236}">
                  <a16:creationId xmlns:a16="http://schemas.microsoft.com/office/drawing/2014/main" id="{64D2F3A2-DD7B-FE4B-85EE-483014AD70FC}"/>
                </a:ext>
              </a:extLst>
            </p:cNvPr>
            <p:cNvPicPr>
              <a:picLocks noChangeAspect="1"/>
            </p:cNvPicPr>
            <p:nvPr/>
          </p:nvPicPr>
          <p:blipFill>
            <a:blip r:embed="rId3"/>
            <a:stretch>
              <a:fillRect/>
            </a:stretch>
          </p:blipFill>
          <p:spPr>
            <a:xfrm>
              <a:off x="152455" y="7307451"/>
              <a:ext cx="848892" cy="1004717"/>
            </a:xfrm>
            <a:prstGeom prst="rect">
              <a:avLst/>
            </a:prstGeom>
          </p:spPr>
        </p:pic>
      </p:grpSp>
      <p:grpSp>
        <p:nvGrpSpPr>
          <p:cNvPr id="26" name="Group 25">
            <a:extLst>
              <a:ext uri="{FF2B5EF4-FFF2-40B4-BE49-F238E27FC236}">
                <a16:creationId xmlns:a16="http://schemas.microsoft.com/office/drawing/2014/main" id="{F3F3CF3E-5395-9841-9460-D24B2484A47E}"/>
              </a:ext>
            </a:extLst>
          </p:cNvPr>
          <p:cNvGrpSpPr/>
          <p:nvPr/>
        </p:nvGrpSpPr>
        <p:grpSpPr>
          <a:xfrm>
            <a:off x="939640" y="4154513"/>
            <a:ext cx="3124439" cy="1077218"/>
            <a:chOff x="127793" y="5749872"/>
            <a:chExt cx="3124439" cy="1077218"/>
          </a:xfrm>
        </p:grpSpPr>
        <p:sp>
          <p:nvSpPr>
            <p:cNvPr id="27" name="TextBox 26">
              <a:extLst>
                <a:ext uri="{FF2B5EF4-FFF2-40B4-BE49-F238E27FC236}">
                  <a16:creationId xmlns:a16="http://schemas.microsoft.com/office/drawing/2014/main" id="{00D96A72-6173-9946-8F8D-AFCF455F08C6}"/>
                </a:ext>
              </a:extLst>
            </p:cNvPr>
            <p:cNvSpPr txBox="1"/>
            <p:nvPr/>
          </p:nvSpPr>
          <p:spPr>
            <a:xfrm>
              <a:off x="127793" y="5749872"/>
              <a:ext cx="3124439" cy="1077218"/>
            </a:xfrm>
            <a:prstGeom prst="rect">
              <a:avLst/>
            </a:prstGeom>
            <a:solidFill>
              <a:srgbClr val="FFFFFF"/>
            </a:solidFill>
            <a:ln w="19050" cmpd="sng">
              <a:solidFill>
                <a:schemeClr val="accent6">
                  <a:lumMod val="75000"/>
                </a:schemeClr>
              </a:solidFill>
            </a:ln>
          </p:spPr>
          <p:txBody>
            <a:bodyPr wrap="square" rtlCol="0">
              <a:spAutoFit/>
            </a:bodyPr>
            <a:lstStyle/>
            <a:p>
              <a:pPr marL="1068388"/>
              <a:r>
                <a:rPr lang="en-US" sz="1600" b="1"/>
                <a:t>Ernest Nshemezimana</a:t>
              </a:r>
              <a:endParaRPr lang="en-US" sz="1600"/>
            </a:p>
            <a:p>
              <a:pPr marL="1068388"/>
              <a:r>
                <a:rPr lang="en-US" sz="1600"/>
                <a:t>University of Burundi</a:t>
              </a:r>
            </a:p>
            <a:p>
              <a:pPr marL="1068388"/>
              <a:r>
                <a:rPr lang="en-US" sz="1600" i="1"/>
                <a:t>Kirundi</a:t>
              </a:r>
            </a:p>
          </p:txBody>
        </p:sp>
        <p:pic>
          <p:nvPicPr>
            <p:cNvPr id="28" name="Picture 27">
              <a:extLst>
                <a:ext uri="{FF2B5EF4-FFF2-40B4-BE49-F238E27FC236}">
                  <a16:creationId xmlns:a16="http://schemas.microsoft.com/office/drawing/2014/main" id="{C21337F8-A5B5-7D47-815C-4C50F7822A40}"/>
                </a:ext>
              </a:extLst>
            </p:cNvPr>
            <p:cNvPicPr>
              <a:picLocks noChangeAspect="1"/>
            </p:cNvPicPr>
            <p:nvPr/>
          </p:nvPicPr>
          <p:blipFill rotWithShape="1">
            <a:blip r:embed="rId4"/>
            <a:srcRect t="36" b="18432"/>
            <a:stretch/>
          </p:blipFill>
          <p:spPr>
            <a:xfrm>
              <a:off x="157146" y="5776290"/>
              <a:ext cx="933879" cy="1015952"/>
            </a:xfrm>
            <a:prstGeom prst="rect">
              <a:avLst/>
            </a:prstGeom>
          </p:spPr>
        </p:pic>
      </p:grpSp>
      <p:grpSp>
        <p:nvGrpSpPr>
          <p:cNvPr id="29" name="Group 28">
            <a:extLst>
              <a:ext uri="{FF2B5EF4-FFF2-40B4-BE49-F238E27FC236}">
                <a16:creationId xmlns:a16="http://schemas.microsoft.com/office/drawing/2014/main" id="{8A47AB14-28B0-E942-AB9D-8D366707B96E}"/>
              </a:ext>
            </a:extLst>
          </p:cNvPr>
          <p:cNvGrpSpPr/>
          <p:nvPr/>
        </p:nvGrpSpPr>
        <p:grpSpPr>
          <a:xfrm>
            <a:off x="930566" y="2986629"/>
            <a:ext cx="3124439" cy="1077218"/>
            <a:chOff x="134423" y="4804949"/>
            <a:chExt cx="3124439" cy="1077218"/>
          </a:xfrm>
        </p:grpSpPr>
        <p:sp>
          <p:nvSpPr>
            <p:cNvPr id="30" name="TextBox 29">
              <a:extLst>
                <a:ext uri="{FF2B5EF4-FFF2-40B4-BE49-F238E27FC236}">
                  <a16:creationId xmlns:a16="http://schemas.microsoft.com/office/drawing/2014/main" id="{F0E3B234-DAEF-8840-985C-2D5663AC77B5}"/>
                </a:ext>
              </a:extLst>
            </p:cNvPr>
            <p:cNvSpPr txBox="1"/>
            <p:nvPr/>
          </p:nvSpPr>
          <p:spPr>
            <a:xfrm>
              <a:off x="134423" y="4804949"/>
              <a:ext cx="3124439" cy="1077218"/>
            </a:xfrm>
            <a:prstGeom prst="rect">
              <a:avLst/>
            </a:prstGeom>
            <a:solidFill>
              <a:srgbClr val="FFFFFF"/>
            </a:solidFill>
            <a:ln w="19050" cmpd="sng">
              <a:solidFill>
                <a:schemeClr val="accent6">
                  <a:lumMod val="75000"/>
                </a:schemeClr>
              </a:solidFill>
            </a:ln>
          </p:spPr>
          <p:txBody>
            <a:bodyPr wrap="square" rtlCol="0">
              <a:spAutoFit/>
            </a:bodyPr>
            <a:lstStyle/>
            <a:p>
              <a:pPr marL="1068388"/>
              <a:r>
                <a:rPr lang="en-US" sz="1600" b="1"/>
                <a:t>Allen Asiimwe</a:t>
              </a:r>
            </a:p>
            <a:p>
              <a:pPr marL="1068388"/>
              <a:endParaRPr lang="en-US" sz="1600"/>
            </a:p>
            <a:p>
              <a:pPr marL="1068388"/>
              <a:r>
                <a:rPr lang="en-US" sz="1600"/>
                <a:t>Makerere University</a:t>
              </a:r>
            </a:p>
            <a:p>
              <a:pPr marL="1068388"/>
              <a:r>
                <a:rPr lang="en-US" sz="1600" i="1"/>
                <a:t>Rukiga</a:t>
              </a:r>
            </a:p>
          </p:txBody>
        </p:sp>
        <p:pic>
          <p:nvPicPr>
            <p:cNvPr id="31" name="Picture 30">
              <a:extLst>
                <a:ext uri="{FF2B5EF4-FFF2-40B4-BE49-F238E27FC236}">
                  <a16:creationId xmlns:a16="http://schemas.microsoft.com/office/drawing/2014/main" id="{B4A16641-A5EB-C349-B893-248EB29FA98B}"/>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9000"/>
                      </a14:imgEffect>
                    </a14:imgLayer>
                  </a14:imgProps>
                </a:ext>
              </a:extLst>
            </a:blip>
            <a:srcRect b="25830"/>
            <a:stretch/>
          </p:blipFill>
          <p:spPr>
            <a:xfrm>
              <a:off x="161532" y="4834378"/>
              <a:ext cx="876665" cy="1036800"/>
            </a:xfrm>
            <a:prstGeom prst="rect">
              <a:avLst/>
            </a:prstGeom>
            <a:ln>
              <a:noFill/>
            </a:ln>
          </p:spPr>
        </p:pic>
      </p:grpSp>
      <p:sp>
        <p:nvSpPr>
          <p:cNvPr id="33" name="TextBox 32">
            <a:extLst>
              <a:ext uri="{FF2B5EF4-FFF2-40B4-BE49-F238E27FC236}">
                <a16:creationId xmlns:a16="http://schemas.microsoft.com/office/drawing/2014/main" id="{9D486428-B9DD-5E4F-9E85-1428D17267C4}"/>
              </a:ext>
            </a:extLst>
          </p:cNvPr>
          <p:cNvSpPr txBox="1"/>
          <p:nvPr/>
        </p:nvSpPr>
        <p:spPr>
          <a:xfrm>
            <a:off x="7226078" y="762090"/>
            <a:ext cx="3124439" cy="1077218"/>
          </a:xfrm>
          <a:prstGeom prst="rect">
            <a:avLst/>
          </a:prstGeom>
          <a:solidFill>
            <a:srgbClr val="FFFFFF"/>
          </a:solidFill>
          <a:ln w="19050" cmpd="sng">
            <a:solidFill>
              <a:schemeClr val="accent6">
                <a:lumMod val="75000"/>
              </a:schemeClr>
            </a:solidFill>
          </a:ln>
        </p:spPr>
        <p:txBody>
          <a:bodyPr wrap="square" rtlCol="0">
            <a:spAutoFit/>
          </a:bodyPr>
          <a:lstStyle/>
          <a:p>
            <a:pPr marL="981075"/>
            <a:r>
              <a:rPr lang="en-US" sz="1600" b="1"/>
              <a:t>Patrick Kanampiu</a:t>
            </a:r>
            <a:endParaRPr lang="en-US" sz="1600"/>
          </a:p>
          <a:p>
            <a:pPr marL="981075"/>
            <a:r>
              <a:rPr lang="en-US" sz="1600"/>
              <a:t>Tharaka University College</a:t>
            </a:r>
          </a:p>
          <a:p>
            <a:pPr marL="981075"/>
            <a:r>
              <a:rPr lang="en-US" sz="1600" i="1"/>
              <a:t>Kîîtharaka</a:t>
            </a:r>
          </a:p>
        </p:txBody>
      </p:sp>
      <p:grpSp>
        <p:nvGrpSpPr>
          <p:cNvPr id="35" name="Group 34">
            <a:extLst>
              <a:ext uri="{FF2B5EF4-FFF2-40B4-BE49-F238E27FC236}">
                <a16:creationId xmlns:a16="http://schemas.microsoft.com/office/drawing/2014/main" id="{51E4F280-F03D-7147-952E-9F32FB3D5803}"/>
              </a:ext>
            </a:extLst>
          </p:cNvPr>
          <p:cNvGrpSpPr/>
          <p:nvPr/>
        </p:nvGrpSpPr>
        <p:grpSpPr>
          <a:xfrm>
            <a:off x="7217004" y="1904589"/>
            <a:ext cx="3124439" cy="1077218"/>
            <a:chOff x="6386055" y="4570679"/>
            <a:chExt cx="3124439" cy="1077218"/>
          </a:xfrm>
        </p:grpSpPr>
        <p:sp>
          <p:nvSpPr>
            <p:cNvPr id="36" name="TextBox 35">
              <a:extLst>
                <a:ext uri="{FF2B5EF4-FFF2-40B4-BE49-F238E27FC236}">
                  <a16:creationId xmlns:a16="http://schemas.microsoft.com/office/drawing/2014/main" id="{12D5EA96-4C96-FB48-9A1E-2E0713DFE950}"/>
                </a:ext>
              </a:extLst>
            </p:cNvPr>
            <p:cNvSpPr txBox="1"/>
            <p:nvPr/>
          </p:nvSpPr>
          <p:spPr>
            <a:xfrm>
              <a:off x="6386055" y="4570679"/>
              <a:ext cx="3124439" cy="1077218"/>
            </a:xfrm>
            <a:prstGeom prst="rect">
              <a:avLst/>
            </a:prstGeom>
            <a:solidFill>
              <a:srgbClr val="FFFFFF"/>
            </a:solidFill>
            <a:ln w="19050" cmpd="sng">
              <a:solidFill>
                <a:schemeClr val="accent6">
                  <a:lumMod val="75000"/>
                </a:schemeClr>
              </a:solidFill>
            </a:ln>
          </p:spPr>
          <p:txBody>
            <a:bodyPr wrap="square" rtlCol="0">
              <a:spAutoFit/>
            </a:bodyPr>
            <a:lstStyle/>
            <a:p>
              <a:pPr marL="981075"/>
              <a:r>
                <a:rPr lang="en-US" sz="1600" b="1"/>
                <a:t>Amani Lusekelo</a:t>
              </a:r>
              <a:endParaRPr lang="en-US" sz="1600"/>
            </a:p>
            <a:p>
              <a:pPr marL="981075"/>
              <a:r>
                <a:rPr lang="en-US" sz="1600"/>
                <a:t>University of Dar es Salaam</a:t>
              </a:r>
            </a:p>
            <a:p>
              <a:pPr marL="981075"/>
              <a:r>
                <a:rPr lang="en-US" sz="1600" i="1"/>
                <a:t>Nyakyusa</a:t>
              </a:r>
            </a:p>
          </p:txBody>
        </p:sp>
        <p:pic>
          <p:nvPicPr>
            <p:cNvPr id="37" name="Picture 36">
              <a:extLst>
                <a:ext uri="{FF2B5EF4-FFF2-40B4-BE49-F238E27FC236}">
                  <a16:creationId xmlns:a16="http://schemas.microsoft.com/office/drawing/2014/main" id="{62FBC264-B4A5-1A48-B2A9-1024FEAA7CE2}"/>
                </a:ext>
              </a:extLst>
            </p:cNvPr>
            <p:cNvPicPr>
              <a:picLocks noChangeAspect="1"/>
            </p:cNvPicPr>
            <p:nvPr/>
          </p:nvPicPr>
          <p:blipFill>
            <a:blip r:embed="rId7"/>
            <a:stretch>
              <a:fillRect/>
            </a:stretch>
          </p:blipFill>
          <p:spPr>
            <a:xfrm>
              <a:off x="6410717" y="4619678"/>
              <a:ext cx="806226" cy="991229"/>
            </a:xfrm>
            <a:prstGeom prst="rect">
              <a:avLst/>
            </a:prstGeom>
            <a:ln>
              <a:solidFill>
                <a:srgbClr val="FFFFFF"/>
              </a:solidFill>
            </a:ln>
          </p:spPr>
        </p:pic>
      </p:grpSp>
      <p:grpSp>
        <p:nvGrpSpPr>
          <p:cNvPr id="38" name="Group 37">
            <a:extLst>
              <a:ext uri="{FF2B5EF4-FFF2-40B4-BE49-F238E27FC236}">
                <a16:creationId xmlns:a16="http://schemas.microsoft.com/office/drawing/2014/main" id="{B2AB980C-E028-CB40-9C10-2AF2D0E6A695}"/>
              </a:ext>
            </a:extLst>
          </p:cNvPr>
          <p:cNvGrpSpPr/>
          <p:nvPr/>
        </p:nvGrpSpPr>
        <p:grpSpPr>
          <a:xfrm>
            <a:off x="7217004" y="4181225"/>
            <a:ext cx="3124439" cy="1077218"/>
            <a:chOff x="6410717" y="5753856"/>
            <a:chExt cx="3124439" cy="1077218"/>
          </a:xfrm>
        </p:grpSpPr>
        <p:sp>
          <p:nvSpPr>
            <p:cNvPr id="39" name="TextBox 38">
              <a:extLst>
                <a:ext uri="{FF2B5EF4-FFF2-40B4-BE49-F238E27FC236}">
                  <a16:creationId xmlns:a16="http://schemas.microsoft.com/office/drawing/2014/main" id="{F06A631C-7718-D243-A6F9-3D73BD93F565}"/>
                </a:ext>
              </a:extLst>
            </p:cNvPr>
            <p:cNvSpPr txBox="1"/>
            <p:nvPr/>
          </p:nvSpPr>
          <p:spPr>
            <a:xfrm>
              <a:off x="6410717" y="5753856"/>
              <a:ext cx="3124439" cy="1077218"/>
            </a:xfrm>
            <a:prstGeom prst="rect">
              <a:avLst/>
            </a:prstGeom>
            <a:solidFill>
              <a:srgbClr val="FFFFFF"/>
            </a:solidFill>
            <a:ln w="19050" cmpd="sng">
              <a:solidFill>
                <a:schemeClr val="accent6">
                  <a:lumMod val="75000"/>
                </a:schemeClr>
              </a:solidFill>
            </a:ln>
          </p:spPr>
          <p:txBody>
            <a:bodyPr wrap="square" rtlCol="0">
              <a:spAutoFit/>
            </a:bodyPr>
            <a:lstStyle/>
            <a:p>
              <a:pPr marL="981075"/>
              <a:r>
                <a:rPr lang="en-US" sz="1600" b="1"/>
                <a:t>Aurelio Simango</a:t>
              </a:r>
              <a:endParaRPr lang="en-US" sz="1600"/>
            </a:p>
            <a:p>
              <a:pPr marL="981075"/>
              <a:r>
                <a:rPr lang="en-US" sz="1600"/>
                <a:t>Universidade Eduardo Mondlane</a:t>
              </a:r>
            </a:p>
            <a:p>
              <a:pPr marL="981075"/>
              <a:r>
                <a:rPr lang="en-US" sz="1600" i="1"/>
                <a:t>Changana</a:t>
              </a:r>
            </a:p>
          </p:txBody>
        </p:sp>
        <p:pic>
          <p:nvPicPr>
            <p:cNvPr id="40" name="Picture 39">
              <a:extLst>
                <a:ext uri="{FF2B5EF4-FFF2-40B4-BE49-F238E27FC236}">
                  <a16:creationId xmlns:a16="http://schemas.microsoft.com/office/drawing/2014/main" id="{C8897804-E325-0B46-B095-85C1814B4272}"/>
                </a:ext>
              </a:extLst>
            </p:cNvPr>
            <p:cNvPicPr>
              <a:picLocks noChangeAspect="1"/>
            </p:cNvPicPr>
            <p:nvPr/>
          </p:nvPicPr>
          <p:blipFill>
            <a:blip r:embed="rId8"/>
            <a:stretch>
              <a:fillRect/>
            </a:stretch>
          </p:blipFill>
          <p:spPr>
            <a:xfrm>
              <a:off x="6444453" y="5776653"/>
              <a:ext cx="871138" cy="1026135"/>
            </a:xfrm>
            <a:prstGeom prst="rect">
              <a:avLst/>
            </a:prstGeom>
            <a:ln>
              <a:noFill/>
            </a:ln>
          </p:spPr>
        </p:pic>
      </p:grpSp>
      <p:grpSp>
        <p:nvGrpSpPr>
          <p:cNvPr id="41" name="Group 40">
            <a:extLst>
              <a:ext uri="{FF2B5EF4-FFF2-40B4-BE49-F238E27FC236}">
                <a16:creationId xmlns:a16="http://schemas.microsoft.com/office/drawing/2014/main" id="{6A668E5F-9FC7-394D-8076-C77F568B898C}"/>
              </a:ext>
            </a:extLst>
          </p:cNvPr>
          <p:cNvGrpSpPr/>
          <p:nvPr/>
        </p:nvGrpSpPr>
        <p:grpSpPr>
          <a:xfrm>
            <a:off x="7217004" y="5323396"/>
            <a:ext cx="3124439" cy="1077218"/>
            <a:chOff x="6373724" y="7475754"/>
            <a:chExt cx="3124439" cy="1077218"/>
          </a:xfrm>
        </p:grpSpPr>
        <p:sp>
          <p:nvSpPr>
            <p:cNvPr id="42" name="TextBox 41">
              <a:extLst>
                <a:ext uri="{FF2B5EF4-FFF2-40B4-BE49-F238E27FC236}">
                  <a16:creationId xmlns:a16="http://schemas.microsoft.com/office/drawing/2014/main" id="{35AA1693-70DD-0841-81FA-CB5FB5DB7D2A}"/>
                </a:ext>
              </a:extLst>
            </p:cNvPr>
            <p:cNvSpPr txBox="1"/>
            <p:nvPr/>
          </p:nvSpPr>
          <p:spPr>
            <a:xfrm>
              <a:off x="6373724" y="7475754"/>
              <a:ext cx="3124439" cy="1077218"/>
            </a:xfrm>
            <a:prstGeom prst="rect">
              <a:avLst/>
            </a:prstGeom>
            <a:solidFill>
              <a:srgbClr val="FFFFFF"/>
            </a:solidFill>
            <a:ln w="19050" cmpd="sng">
              <a:solidFill>
                <a:schemeClr val="accent6">
                  <a:lumMod val="75000"/>
                </a:schemeClr>
              </a:solidFill>
            </a:ln>
          </p:spPr>
          <p:txBody>
            <a:bodyPr wrap="square" rtlCol="0">
              <a:spAutoFit/>
            </a:bodyPr>
            <a:lstStyle/>
            <a:p>
              <a:pPr marL="981075"/>
              <a:r>
                <a:rPr lang="en-US" sz="1600" b="1"/>
                <a:t>Nelsa Nhantumbo</a:t>
              </a:r>
              <a:endParaRPr lang="en-US" sz="1600"/>
            </a:p>
            <a:p>
              <a:pPr marL="981075"/>
              <a:r>
                <a:rPr lang="en-US" sz="1600"/>
                <a:t>Universidade Eduardo Mondlane</a:t>
              </a:r>
            </a:p>
            <a:p>
              <a:pPr marL="981075"/>
              <a:r>
                <a:rPr lang="en-US" sz="1600" i="1"/>
                <a:t>Copi</a:t>
              </a:r>
            </a:p>
          </p:txBody>
        </p:sp>
        <p:pic>
          <p:nvPicPr>
            <p:cNvPr id="43" name="Picture 42">
              <a:extLst>
                <a:ext uri="{FF2B5EF4-FFF2-40B4-BE49-F238E27FC236}">
                  <a16:creationId xmlns:a16="http://schemas.microsoft.com/office/drawing/2014/main" id="{4708E71F-BB11-F449-88E5-DFD2F5C9CE39}"/>
                </a:ext>
              </a:extLst>
            </p:cNvPr>
            <p:cNvPicPr>
              <a:picLocks noChangeAspect="1"/>
            </p:cNvPicPr>
            <p:nvPr/>
          </p:nvPicPr>
          <p:blipFill rotWithShape="1">
            <a:blip r:embed="rId9"/>
            <a:srcRect r="11387"/>
            <a:stretch/>
          </p:blipFill>
          <p:spPr>
            <a:xfrm>
              <a:off x="6389195" y="7491921"/>
              <a:ext cx="889404" cy="1038331"/>
            </a:xfrm>
            <a:prstGeom prst="rect">
              <a:avLst/>
            </a:prstGeom>
            <a:ln>
              <a:solidFill>
                <a:srgbClr val="FFFFFF"/>
              </a:solidFill>
            </a:ln>
          </p:spPr>
        </p:pic>
      </p:grpSp>
      <p:grpSp>
        <p:nvGrpSpPr>
          <p:cNvPr id="44" name="Group 43">
            <a:extLst>
              <a:ext uri="{FF2B5EF4-FFF2-40B4-BE49-F238E27FC236}">
                <a16:creationId xmlns:a16="http://schemas.microsoft.com/office/drawing/2014/main" id="{53776EBA-A7BE-C848-9F94-8565965985E1}"/>
              </a:ext>
            </a:extLst>
          </p:cNvPr>
          <p:cNvGrpSpPr/>
          <p:nvPr/>
        </p:nvGrpSpPr>
        <p:grpSpPr>
          <a:xfrm>
            <a:off x="7221106" y="3035985"/>
            <a:ext cx="3124439" cy="1077218"/>
            <a:chOff x="6377826" y="5718225"/>
            <a:chExt cx="3124439" cy="1077218"/>
          </a:xfrm>
        </p:grpSpPr>
        <p:sp>
          <p:nvSpPr>
            <p:cNvPr id="45" name="TextBox 44">
              <a:extLst>
                <a:ext uri="{FF2B5EF4-FFF2-40B4-BE49-F238E27FC236}">
                  <a16:creationId xmlns:a16="http://schemas.microsoft.com/office/drawing/2014/main" id="{EEC2BA24-D9E1-9F4E-9AF8-6D1E42C8CED6}"/>
                </a:ext>
              </a:extLst>
            </p:cNvPr>
            <p:cNvSpPr txBox="1"/>
            <p:nvPr/>
          </p:nvSpPr>
          <p:spPr>
            <a:xfrm>
              <a:off x="6377826" y="5718225"/>
              <a:ext cx="3124439" cy="1077218"/>
            </a:xfrm>
            <a:prstGeom prst="rect">
              <a:avLst/>
            </a:prstGeom>
            <a:solidFill>
              <a:srgbClr val="FFFFFF"/>
            </a:solidFill>
            <a:ln w="19050" cmpd="sng">
              <a:solidFill>
                <a:schemeClr val="accent6">
                  <a:lumMod val="75000"/>
                </a:schemeClr>
              </a:solidFill>
            </a:ln>
          </p:spPr>
          <p:txBody>
            <a:bodyPr wrap="square" rtlCol="0">
              <a:spAutoFit/>
            </a:bodyPr>
            <a:lstStyle/>
            <a:p>
              <a:pPr marL="981075"/>
              <a:r>
                <a:rPr lang="en-US" sz="1600" b="1"/>
                <a:t>Jenneke van der Wal</a:t>
              </a:r>
              <a:endParaRPr lang="en-US" sz="1600"/>
            </a:p>
            <a:p>
              <a:pPr marL="981075"/>
              <a:endParaRPr lang="en-US" sz="1600"/>
            </a:p>
            <a:p>
              <a:pPr marL="981075"/>
              <a:r>
                <a:rPr lang="en-US" sz="1600"/>
                <a:t>Leiden University</a:t>
              </a:r>
            </a:p>
            <a:p>
              <a:pPr marL="981075"/>
              <a:r>
                <a:rPr lang="en-US" sz="1600" i="1"/>
                <a:t>Makhuwa </a:t>
              </a:r>
            </a:p>
          </p:txBody>
        </p:sp>
        <p:pic>
          <p:nvPicPr>
            <p:cNvPr id="46" name="Picture 45">
              <a:extLst>
                <a:ext uri="{FF2B5EF4-FFF2-40B4-BE49-F238E27FC236}">
                  <a16:creationId xmlns:a16="http://schemas.microsoft.com/office/drawing/2014/main" id="{B364BD82-D3EF-9A4C-A464-591CB18EF8F8}"/>
                </a:ext>
              </a:extLst>
            </p:cNvPr>
            <p:cNvPicPr>
              <a:picLocks noChangeAspect="1"/>
            </p:cNvPicPr>
            <p:nvPr/>
          </p:nvPicPr>
          <p:blipFill rotWithShape="1">
            <a:blip r:embed="rId10"/>
            <a:srcRect b="18206"/>
            <a:stretch/>
          </p:blipFill>
          <p:spPr>
            <a:xfrm>
              <a:off x="6405638" y="5741364"/>
              <a:ext cx="848298" cy="1039969"/>
            </a:xfrm>
            <a:prstGeom prst="rect">
              <a:avLst/>
            </a:prstGeom>
          </p:spPr>
        </p:pic>
      </p:grpSp>
      <p:grpSp>
        <p:nvGrpSpPr>
          <p:cNvPr id="47" name="Group 46">
            <a:extLst>
              <a:ext uri="{FF2B5EF4-FFF2-40B4-BE49-F238E27FC236}">
                <a16:creationId xmlns:a16="http://schemas.microsoft.com/office/drawing/2014/main" id="{747104E2-3B1E-D047-88D5-B6B660DC8885}"/>
              </a:ext>
            </a:extLst>
          </p:cNvPr>
          <p:cNvGrpSpPr/>
          <p:nvPr/>
        </p:nvGrpSpPr>
        <p:grpSpPr>
          <a:xfrm>
            <a:off x="939640" y="697838"/>
            <a:ext cx="3659184" cy="1400012"/>
            <a:chOff x="127792" y="3826560"/>
            <a:chExt cx="3659184" cy="1400012"/>
          </a:xfrm>
        </p:grpSpPr>
        <p:grpSp>
          <p:nvGrpSpPr>
            <p:cNvPr id="48" name="Group 47">
              <a:extLst>
                <a:ext uri="{FF2B5EF4-FFF2-40B4-BE49-F238E27FC236}">
                  <a16:creationId xmlns:a16="http://schemas.microsoft.com/office/drawing/2014/main" id="{37EC176B-5633-F04A-ACAE-0E24FE855726}"/>
                </a:ext>
              </a:extLst>
            </p:cNvPr>
            <p:cNvGrpSpPr/>
            <p:nvPr/>
          </p:nvGrpSpPr>
          <p:grpSpPr>
            <a:xfrm>
              <a:off x="127792" y="3826560"/>
              <a:ext cx="3659184" cy="1400012"/>
              <a:chOff x="127792" y="3600800"/>
              <a:chExt cx="3659184" cy="1400012"/>
            </a:xfrm>
          </p:grpSpPr>
          <p:sp>
            <p:nvSpPr>
              <p:cNvPr id="50" name="TextBox 49">
                <a:extLst>
                  <a:ext uri="{FF2B5EF4-FFF2-40B4-BE49-F238E27FC236}">
                    <a16:creationId xmlns:a16="http://schemas.microsoft.com/office/drawing/2014/main" id="{0A87D7EA-C245-2F40-BD47-63A667F59BC2}"/>
                  </a:ext>
                </a:extLst>
              </p:cNvPr>
              <p:cNvSpPr txBox="1"/>
              <p:nvPr/>
            </p:nvSpPr>
            <p:spPr>
              <a:xfrm>
                <a:off x="127792" y="3600800"/>
                <a:ext cx="3124439" cy="1077218"/>
              </a:xfrm>
              <a:prstGeom prst="rect">
                <a:avLst/>
              </a:prstGeom>
              <a:solidFill>
                <a:srgbClr val="FFFFFF"/>
              </a:solidFill>
              <a:ln w="19050" cmpd="sng">
                <a:solidFill>
                  <a:schemeClr val="accent6">
                    <a:lumMod val="75000"/>
                  </a:schemeClr>
                </a:solidFill>
              </a:ln>
            </p:spPr>
            <p:txBody>
              <a:bodyPr wrap="square" rtlCol="0">
                <a:spAutoFit/>
              </a:bodyPr>
              <a:lstStyle/>
              <a:p>
                <a:pPr marL="1068388"/>
                <a:r>
                  <a:rPr lang="en-US" sz="1600" b="1"/>
                  <a:t>Elisabeth Kerr</a:t>
                </a:r>
              </a:p>
              <a:p>
                <a:pPr marL="1068388"/>
                <a:endParaRPr lang="en-US" sz="1600"/>
              </a:p>
              <a:p>
                <a:pPr marL="1068388"/>
                <a:r>
                  <a:rPr lang="en-US" sz="1600"/>
                  <a:t>Leiden University</a:t>
                </a:r>
              </a:p>
              <a:p>
                <a:pPr marL="1068388"/>
                <a:r>
                  <a:rPr lang="en-US" sz="1600" i="1"/>
                  <a:t>Tunen</a:t>
                </a:r>
              </a:p>
            </p:txBody>
          </p:sp>
          <p:cxnSp>
            <p:nvCxnSpPr>
              <p:cNvPr id="51" name="Straight Arrow Connector 50">
                <a:extLst>
                  <a:ext uri="{FF2B5EF4-FFF2-40B4-BE49-F238E27FC236}">
                    <a16:creationId xmlns:a16="http://schemas.microsoft.com/office/drawing/2014/main" id="{C68392F2-DE5C-D945-BF98-0CA293E7C289}"/>
                  </a:ext>
                </a:extLst>
              </p:cNvPr>
              <p:cNvCxnSpPr>
                <a:cxnSpLocks/>
                <a:stCxn id="50" idx="3"/>
                <a:endCxn id="19" idx="7"/>
              </p:cNvCxnSpPr>
              <p:nvPr/>
            </p:nvCxnSpPr>
            <p:spPr bwMode="auto">
              <a:xfrm>
                <a:off x="3252231" y="4139409"/>
                <a:ext cx="534745" cy="861403"/>
              </a:xfrm>
              <a:prstGeom prst="straightConnector1">
                <a:avLst/>
              </a:prstGeom>
              <a:solidFill>
                <a:schemeClr val="accent1"/>
              </a:solidFill>
              <a:ln w="28575" cap="flat" cmpd="sng" algn="ctr">
                <a:solidFill>
                  <a:srgbClr val="E46C0A"/>
                </a:solidFill>
                <a:prstDash val="solid"/>
                <a:round/>
                <a:headEnd type="none" w="med" len="med"/>
                <a:tailEnd type="arrow"/>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pic>
          <p:nvPicPr>
            <p:cNvPr id="49" name="Picture 48">
              <a:extLst>
                <a:ext uri="{FF2B5EF4-FFF2-40B4-BE49-F238E27FC236}">
                  <a16:creationId xmlns:a16="http://schemas.microsoft.com/office/drawing/2014/main" id="{17697F15-486C-BF45-B41D-1D762E40B3C4}"/>
                </a:ext>
              </a:extLst>
            </p:cNvPr>
            <p:cNvPicPr>
              <a:picLocks noChangeAspect="1"/>
            </p:cNvPicPr>
            <p:nvPr/>
          </p:nvPicPr>
          <p:blipFill>
            <a:blip r:embed="rId11"/>
            <a:stretch>
              <a:fillRect/>
            </a:stretch>
          </p:blipFill>
          <p:spPr>
            <a:xfrm>
              <a:off x="157422" y="3851930"/>
              <a:ext cx="876665" cy="1039421"/>
            </a:xfrm>
            <a:prstGeom prst="rect">
              <a:avLst/>
            </a:prstGeom>
          </p:spPr>
        </p:pic>
      </p:grpSp>
      <p:cxnSp>
        <p:nvCxnSpPr>
          <p:cNvPr id="52" name="Straight Arrow Connector 51">
            <a:extLst>
              <a:ext uri="{FF2B5EF4-FFF2-40B4-BE49-F238E27FC236}">
                <a16:creationId xmlns:a16="http://schemas.microsoft.com/office/drawing/2014/main" id="{6FF7FE99-D179-AD4F-902D-E7D2573F318B}"/>
              </a:ext>
            </a:extLst>
          </p:cNvPr>
          <p:cNvCxnSpPr/>
          <p:nvPr/>
        </p:nvCxnSpPr>
        <p:spPr bwMode="auto">
          <a:xfrm flipH="1">
            <a:off x="6787215" y="3582868"/>
            <a:ext cx="426106" cy="126274"/>
          </a:xfrm>
          <a:prstGeom prst="straightConnector1">
            <a:avLst/>
          </a:prstGeom>
          <a:solidFill>
            <a:schemeClr val="accent1"/>
          </a:solidFill>
          <a:ln w="28575" cap="flat" cmpd="sng" algn="ctr">
            <a:solidFill>
              <a:srgbClr val="E46C0A"/>
            </a:solidFill>
            <a:prstDash val="solid"/>
            <a:round/>
            <a:headEnd type="none" w="med" len="med"/>
            <a:tailEnd type="arrow"/>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nvGrpSpPr>
          <p:cNvPr id="54" name="Group 53">
            <a:extLst>
              <a:ext uri="{FF2B5EF4-FFF2-40B4-BE49-F238E27FC236}">
                <a16:creationId xmlns:a16="http://schemas.microsoft.com/office/drawing/2014/main" id="{69F05B81-ECC3-B34B-97C8-EFAEB2C0F42D}"/>
              </a:ext>
            </a:extLst>
          </p:cNvPr>
          <p:cNvGrpSpPr/>
          <p:nvPr/>
        </p:nvGrpSpPr>
        <p:grpSpPr>
          <a:xfrm>
            <a:off x="941016" y="1858569"/>
            <a:ext cx="3989258" cy="1077218"/>
            <a:chOff x="112294" y="3600800"/>
            <a:chExt cx="3989258" cy="1077218"/>
          </a:xfrm>
        </p:grpSpPr>
        <p:sp>
          <p:nvSpPr>
            <p:cNvPr id="56" name="TextBox 55">
              <a:extLst>
                <a:ext uri="{FF2B5EF4-FFF2-40B4-BE49-F238E27FC236}">
                  <a16:creationId xmlns:a16="http://schemas.microsoft.com/office/drawing/2014/main" id="{B658357E-A412-024C-85E4-1FFAF518A779}"/>
                </a:ext>
              </a:extLst>
            </p:cNvPr>
            <p:cNvSpPr txBox="1"/>
            <p:nvPr/>
          </p:nvSpPr>
          <p:spPr>
            <a:xfrm>
              <a:off x="112294" y="3600800"/>
              <a:ext cx="3124439" cy="1077218"/>
            </a:xfrm>
            <a:prstGeom prst="rect">
              <a:avLst/>
            </a:prstGeom>
            <a:solidFill>
              <a:srgbClr val="FFFFFF"/>
            </a:solidFill>
            <a:ln w="19050" cmpd="sng">
              <a:solidFill>
                <a:schemeClr val="accent6">
                  <a:lumMod val="75000"/>
                </a:schemeClr>
              </a:solidFill>
            </a:ln>
          </p:spPr>
          <p:txBody>
            <a:bodyPr wrap="square" rtlCol="0">
              <a:spAutoFit/>
            </a:bodyPr>
            <a:lstStyle/>
            <a:p>
              <a:pPr marL="1068388"/>
              <a:r>
                <a:rPr lang="en-US" sz="1600" b="1"/>
                <a:t>Zhen Li</a:t>
              </a:r>
            </a:p>
            <a:p>
              <a:pPr marL="1068388"/>
              <a:endParaRPr lang="en-US" sz="1600"/>
            </a:p>
            <a:p>
              <a:pPr marL="1068388"/>
              <a:r>
                <a:rPr lang="en-US" sz="1600"/>
                <a:t>Leiden University</a:t>
              </a:r>
            </a:p>
            <a:p>
              <a:pPr marL="1068388"/>
              <a:r>
                <a:rPr lang="en-US" sz="1600" i="1"/>
                <a:t>Teke</a:t>
              </a:r>
            </a:p>
          </p:txBody>
        </p:sp>
        <p:cxnSp>
          <p:nvCxnSpPr>
            <p:cNvPr id="57" name="Straight Arrow Connector 56">
              <a:extLst>
                <a:ext uri="{FF2B5EF4-FFF2-40B4-BE49-F238E27FC236}">
                  <a16:creationId xmlns:a16="http://schemas.microsoft.com/office/drawing/2014/main" id="{B3B70976-71D7-5744-A514-D96DE879073E}"/>
                </a:ext>
              </a:extLst>
            </p:cNvPr>
            <p:cNvCxnSpPr>
              <a:cxnSpLocks/>
              <a:stCxn id="56" idx="3"/>
            </p:cNvCxnSpPr>
            <p:nvPr/>
          </p:nvCxnSpPr>
          <p:spPr bwMode="auto">
            <a:xfrm>
              <a:off x="3236733" y="4139409"/>
              <a:ext cx="864819" cy="191656"/>
            </a:xfrm>
            <a:prstGeom prst="straightConnector1">
              <a:avLst/>
            </a:prstGeom>
            <a:solidFill>
              <a:schemeClr val="accent1"/>
            </a:solidFill>
            <a:ln w="28575" cap="flat" cmpd="sng" algn="ctr">
              <a:solidFill>
                <a:srgbClr val="E46C0A"/>
              </a:solidFill>
              <a:prstDash val="solid"/>
              <a:round/>
              <a:headEnd type="none" w="med" len="med"/>
              <a:tailEnd type="arrow"/>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grpSp>
      <p:pic>
        <p:nvPicPr>
          <p:cNvPr id="2" name="Picture 1">
            <a:extLst>
              <a:ext uri="{FF2B5EF4-FFF2-40B4-BE49-F238E27FC236}">
                <a16:creationId xmlns:a16="http://schemas.microsoft.com/office/drawing/2014/main" id="{9EA6B483-4CF7-6841-9327-E059D975020C}"/>
              </a:ext>
            </a:extLst>
          </p:cNvPr>
          <p:cNvPicPr>
            <a:picLocks noChangeAspect="1"/>
          </p:cNvPicPr>
          <p:nvPr/>
        </p:nvPicPr>
        <p:blipFill rotWithShape="1">
          <a:blip r:embed="rId12"/>
          <a:srcRect l="-1694" t="20759" r="16555" b="2395"/>
          <a:stretch/>
        </p:blipFill>
        <p:spPr>
          <a:xfrm>
            <a:off x="964173" y="1902432"/>
            <a:ext cx="847844" cy="1008759"/>
          </a:xfrm>
          <a:prstGeom prst="rect">
            <a:avLst/>
          </a:prstGeom>
        </p:spPr>
      </p:pic>
      <p:sp>
        <p:nvSpPr>
          <p:cNvPr id="59" name="Oval 58">
            <a:extLst>
              <a:ext uri="{FF2B5EF4-FFF2-40B4-BE49-F238E27FC236}">
                <a16:creationId xmlns:a16="http://schemas.microsoft.com/office/drawing/2014/main" id="{206021EC-E168-4849-B265-A8F89E1DF04D}"/>
              </a:ext>
            </a:extLst>
          </p:cNvPr>
          <p:cNvSpPr/>
          <p:nvPr/>
        </p:nvSpPr>
        <p:spPr>
          <a:xfrm>
            <a:off x="4859609" y="2590285"/>
            <a:ext cx="109063" cy="104456"/>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8" name="Title 1">
            <a:extLst>
              <a:ext uri="{FF2B5EF4-FFF2-40B4-BE49-F238E27FC236}">
                <a16:creationId xmlns:a16="http://schemas.microsoft.com/office/drawing/2014/main" id="{36A69C23-A61D-8146-A559-C83682EFD969}"/>
              </a:ext>
            </a:extLst>
          </p:cNvPr>
          <p:cNvSpPr>
            <a:spLocks noGrp="1"/>
          </p:cNvSpPr>
          <p:nvPr>
            <p:ph type="title"/>
          </p:nvPr>
        </p:nvSpPr>
        <p:spPr>
          <a:xfrm>
            <a:off x="4651818" y="200739"/>
            <a:ext cx="2086509" cy="771817"/>
          </a:xfrm>
        </p:spPr>
        <p:txBody>
          <a:bodyPr>
            <a:normAutofit/>
          </a:bodyPr>
          <a:lstStyle/>
          <a:p>
            <a:pPr algn="ctr"/>
            <a:r>
              <a:rPr lang="nl-NL"/>
              <a:t>Team</a:t>
            </a:r>
          </a:p>
        </p:txBody>
      </p:sp>
      <p:pic>
        <p:nvPicPr>
          <p:cNvPr id="60" name="Picture 59">
            <a:extLst>
              <a:ext uri="{FF2B5EF4-FFF2-40B4-BE49-F238E27FC236}">
                <a16:creationId xmlns:a16="http://schemas.microsoft.com/office/drawing/2014/main" id="{09A5B0A1-819C-BA4B-8835-09A89566BF30}"/>
              </a:ext>
            </a:extLst>
          </p:cNvPr>
          <p:cNvPicPr>
            <a:picLocks noChangeAspect="1"/>
          </p:cNvPicPr>
          <p:nvPr/>
        </p:nvPicPr>
        <p:blipFill>
          <a:blip r:embed="rId13"/>
          <a:stretch>
            <a:fillRect/>
          </a:stretch>
        </p:blipFill>
        <p:spPr>
          <a:xfrm>
            <a:off x="7284003" y="816001"/>
            <a:ext cx="663204" cy="994807"/>
          </a:xfrm>
          <a:prstGeom prst="rect">
            <a:avLst/>
          </a:prstGeom>
        </p:spPr>
      </p:pic>
      <p:pic>
        <p:nvPicPr>
          <p:cNvPr id="3" name="Picture 2">
            <a:extLst>
              <a:ext uri="{FF2B5EF4-FFF2-40B4-BE49-F238E27FC236}">
                <a16:creationId xmlns:a16="http://schemas.microsoft.com/office/drawing/2014/main" id="{4A6EB409-C39B-5D46-B85C-F0EBCC552DE7}"/>
              </a:ext>
            </a:extLst>
          </p:cNvPr>
          <p:cNvPicPr>
            <a:picLocks noChangeAspect="1"/>
          </p:cNvPicPr>
          <p:nvPr/>
        </p:nvPicPr>
        <p:blipFill>
          <a:blip r:embed="rId13"/>
          <a:stretch>
            <a:fillRect/>
          </a:stretch>
        </p:blipFill>
        <p:spPr>
          <a:xfrm>
            <a:off x="7168994" y="0"/>
            <a:ext cx="4572000" cy="6858000"/>
          </a:xfrm>
          <a:prstGeom prst="rect">
            <a:avLst/>
          </a:prstGeom>
        </p:spPr>
      </p:pic>
      <p:sp>
        <p:nvSpPr>
          <p:cNvPr id="4" name="Slide Number Placeholder 3">
            <a:extLst>
              <a:ext uri="{FF2B5EF4-FFF2-40B4-BE49-F238E27FC236}">
                <a16:creationId xmlns:a16="http://schemas.microsoft.com/office/drawing/2014/main" id="{85B3EED9-AE23-C744-A0BF-29726AAECD8D}"/>
              </a:ext>
            </a:extLst>
          </p:cNvPr>
          <p:cNvSpPr>
            <a:spLocks noGrp="1"/>
          </p:cNvSpPr>
          <p:nvPr>
            <p:ph type="sldNum" sz="quarter" idx="12"/>
          </p:nvPr>
        </p:nvSpPr>
        <p:spPr/>
        <p:txBody>
          <a:bodyPr/>
          <a:lstStyle/>
          <a:p>
            <a:fld id="{D5675876-5BBB-A84C-A8B8-0D1D6233F6B7}" type="slidenum">
              <a:rPr lang="en-US"/>
              <a:t>3</a:t>
            </a:fld>
            <a:endParaRPr lang="en-US"/>
          </a:p>
        </p:txBody>
      </p:sp>
    </p:spTree>
    <p:extLst>
      <p:ext uri="{BB962C8B-B14F-4D97-AF65-F5344CB8AC3E}">
        <p14:creationId xmlns:p14="http://schemas.microsoft.com/office/powerpoint/2010/main" val="4239128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6C5D1-AB02-6B4C-9256-DC64722F288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417B2D8-EAE2-2F43-AB2C-805C16E17A5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60195CD-3B7D-CD4D-BC0D-A36F86D4AB5D}"/>
              </a:ext>
            </a:extLst>
          </p:cNvPr>
          <p:cNvPicPr>
            <a:picLocks noChangeAspect="1"/>
          </p:cNvPicPr>
          <p:nvPr/>
        </p:nvPicPr>
        <p:blipFill>
          <a:blip r:embed="rId2"/>
          <a:stretch>
            <a:fillRect/>
          </a:stretch>
        </p:blipFill>
        <p:spPr>
          <a:xfrm>
            <a:off x="1524000" y="0"/>
            <a:ext cx="9144000" cy="6858000"/>
          </a:xfrm>
          <a:prstGeom prst="rect">
            <a:avLst/>
          </a:prstGeom>
        </p:spPr>
      </p:pic>
      <p:sp>
        <p:nvSpPr>
          <p:cNvPr id="5" name="Slide Number Placeholder 4">
            <a:extLst>
              <a:ext uri="{FF2B5EF4-FFF2-40B4-BE49-F238E27FC236}">
                <a16:creationId xmlns:a16="http://schemas.microsoft.com/office/drawing/2014/main" id="{2C55919A-D0F3-7D45-AF46-4FFD1C73F13B}"/>
              </a:ext>
            </a:extLst>
          </p:cNvPr>
          <p:cNvSpPr>
            <a:spLocks noGrp="1"/>
          </p:cNvSpPr>
          <p:nvPr>
            <p:ph type="sldNum" sz="quarter" idx="12"/>
          </p:nvPr>
        </p:nvSpPr>
        <p:spPr/>
        <p:txBody>
          <a:bodyPr/>
          <a:lstStyle/>
          <a:p>
            <a:fld id="{D5675876-5BBB-A84C-A8B8-0D1D6233F6B7}" type="slidenum">
              <a:rPr lang="en-US"/>
              <a:t>4</a:t>
            </a:fld>
            <a:endParaRPr lang="en-US"/>
          </a:p>
        </p:txBody>
      </p:sp>
    </p:spTree>
    <p:extLst>
      <p:ext uri="{BB962C8B-B14F-4D97-AF65-F5344CB8AC3E}">
        <p14:creationId xmlns:p14="http://schemas.microsoft.com/office/powerpoint/2010/main" val="45389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F407D0-0E22-7E47-B27B-93456760F12B}"/>
              </a:ext>
            </a:extLst>
          </p:cNvPr>
          <p:cNvPicPr>
            <a:picLocks noChangeAspect="1"/>
          </p:cNvPicPr>
          <p:nvPr/>
        </p:nvPicPr>
        <p:blipFill>
          <a:blip r:embed="rId3"/>
          <a:stretch>
            <a:fillRect/>
          </a:stretch>
        </p:blipFill>
        <p:spPr>
          <a:xfrm>
            <a:off x="0" y="0"/>
            <a:ext cx="4506686" cy="6858000"/>
          </a:xfrm>
          <a:prstGeom prst="rect">
            <a:avLst/>
          </a:prstGeom>
        </p:spPr>
      </p:pic>
      <p:sp>
        <p:nvSpPr>
          <p:cNvPr id="3" name="Content Placeholder 2">
            <a:extLst>
              <a:ext uri="{FF2B5EF4-FFF2-40B4-BE49-F238E27FC236}">
                <a16:creationId xmlns:a16="http://schemas.microsoft.com/office/drawing/2014/main" id="{FA1CF877-A32F-4E46-B08A-DB356C3CB6F5}"/>
              </a:ext>
            </a:extLst>
          </p:cNvPr>
          <p:cNvSpPr>
            <a:spLocks noGrp="1"/>
          </p:cNvSpPr>
          <p:nvPr>
            <p:ph idx="1"/>
          </p:nvPr>
        </p:nvSpPr>
        <p:spPr>
          <a:xfrm>
            <a:off x="4644518" y="1814739"/>
            <a:ext cx="7395081" cy="4351338"/>
          </a:xfrm>
        </p:spPr>
        <p:txBody>
          <a:bodyPr>
            <a:normAutofit/>
          </a:bodyPr>
          <a:lstStyle/>
          <a:p>
            <a:pPr marL="0" indent="0">
              <a:buNone/>
              <a:tabLst>
                <a:tab pos="531813" algn="l"/>
                <a:tab pos="1681163" algn="l"/>
                <a:tab pos="3332163" algn="l"/>
                <a:tab pos="4308475" algn="l"/>
              </a:tabLst>
            </a:pPr>
            <a:r>
              <a:rPr lang="en-US"/>
              <a:t>(1)	Kî-ronda	gîkî	gi-ake	gî-k-oor-u-a…</a:t>
            </a:r>
            <a:br>
              <a:rPr lang="en-US"/>
            </a:br>
            <a:r>
              <a:rPr lang="en-US"/>
              <a:t>	7-wound	7.</a:t>
            </a:r>
            <a:r>
              <a:rPr lang="en-US" cap="small"/>
              <a:t>dem.prox	7-poss	</a:t>
            </a:r>
            <a:r>
              <a:rPr lang="en-US"/>
              <a:t>7</a:t>
            </a:r>
            <a:r>
              <a:rPr lang="en-US" cap="small"/>
              <a:t>sm-fut</a:t>
            </a:r>
            <a:r>
              <a:rPr lang="en-US"/>
              <a:t>-heal-</a:t>
            </a:r>
            <a:r>
              <a:rPr lang="en-US" cap="small"/>
              <a:t>pass-fv</a:t>
            </a:r>
            <a:br>
              <a:rPr lang="en-US"/>
            </a:br>
            <a:r>
              <a:rPr lang="en-US"/>
              <a:t>	‘This wound of hers will be healed…’</a:t>
            </a:r>
          </a:p>
        </p:txBody>
      </p:sp>
      <p:sp>
        <p:nvSpPr>
          <p:cNvPr id="2" name="Slide Number Placeholder 1">
            <a:extLst>
              <a:ext uri="{FF2B5EF4-FFF2-40B4-BE49-F238E27FC236}">
                <a16:creationId xmlns:a16="http://schemas.microsoft.com/office/drawing/2014/main" id="{694E7E27-6968-A543-9825-54A2C6319BA8}"/>
              </a:ext>
            </a:extLst>
          </p:cNvPr>
          <p:cNvSpPr>
            <a:spLocks noGrp="1"/>
          </p:cNvSpPr>
          <p:nvPr>
            <p:ph type="sldNum" sz="quarter" idx="12"/>
          </p:nvPr>
        </p:nvSpPr>
        <p:spPr/>
        <p:txBody>
          <a:bodyPr/>
          <a:lstStyle/>
          <a:p>
            <a:fld id="{D5675876-5BBB-A84C-A8B8-0D1D6233F6B7}" type="slidenum">
              <a:rPr lang="en-US"/>
              <a:t>5</a:t>
            </a:fld>
            <a:endParaRPr lang="en-US"/>
          </a:p>
        </p:txBody>
      </p:sp>
    </p:spTree>
    <p:extLst>
      <p:ext uri="{BB962C8B-B14F-4D97-AF65-F5344CB8AC3E}">
        <p14:creationId xmlns:p14="http://schemas.microsoft.com/office/powerpoint/2010/main" val="553393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C9A9D-A1C8-034C-AFDD-882CB734F242}"/>
              </a:ext>
            </a:extLst>
          </p:cNvPr>
          <p:cNvSpPr>
            <a:spLocks noGrp="1"/>
          </p:cNvSpPr>
          <p:nvPr>
            <p:ph type="title"/>
          </p:nvPr>
        </p:nvSpPr>
        <p:spPr/>
        <p:txBody>
          <a:bodyPr/>
          <a:lstStyle/>
          <a:p>
            <a:r>
              <a:rPr lang="en-US"/>
              <a:t>Pseudocleft</a:t>
            </a:r>
          </a:p>
        </p:txBody>
      </p:sp>
      <p:sp>
        <p:nvSpPr>
          <p:cNvPr id="3" name="Content Placeholder 2">
            <a:extLst>
              <a:ext uri="{FF2B5EF4-FFF2-40B4-BE49-F238E27FC236}">
                <a16:creationId xmlns:a16="http://schemas.microsoft.com/office/drawing/2014/main" id="{D20ECF0D-0D4D-9344-84A0-F0CA40FC2B8E}"/>
              </a:ext>
            </a:extLst>
          </p:cNvPr>
          <p:cNvSpPr>
            <a:spLocks noGrp="1"/>
          </p:cNvSpPr>
          <p:nvPr>
            <p:ph idx="1"/>
          </p:nvPr>
        </p:nvSpPr>
        <p:spPr/>
        <p:txBody>
          <a:bodyPr>
            <a:normAutofit/>
          </a:bodyPr>
          <a:lstStyle/>
          <a:p>
            <a:pPr marL="0" indent="0">
              <a:buNone/>
              <a:tabLst>
                <a:tab pos="574675" algn="l"/>
              </a:tabLst>
            </a:pPr>
            <a:r>
              <a:rPr lang="en-US"/>
              <a:t>(2)	(What exactly did Karîmi kick?)</a:t>
            </a:r>
          </a:p>
          <a:p>
            <a:pPr marL="0" indent="0">
              <a:buNone/>
              <a:tabLst>
                <a:tab pos="1550988" algn="l"/>
                <a:tab pos="2571750" algn="l"/>
                <a:tab pos="4395788" algn="l"/>
                <a:tab pos="4927600" algn="l"/>
              </a:tabLst>
            </a:pPr>
            <a:r>
              <a:rPr lang="en-US"/>
              <a:t>[Kî-rá	Karîmi	á-rííng-iré]	í	mû-bíírá.</a:t>
            </a:r>
            <a:br>
              <a:rPr lang="en-US"/>
            </a:br>
            <a:r>
              <a:rPr lang="en-US" cap="small"/>
              <a:t>7-dem.dist	</a:t>
            </a:r>
            <a:r>
              <a:rPr lang="en-US"/>
              <a:t>Karimi	1</a:t>
            </a:r>
            <a:r>
              <a:rPr lang="en-US" cap="small"/>
              <a:t>sm</a:t>
            </a:r>
            <a:r>
              <a:rPr lang="en-US"/>
              <a:t>-kick-</a:t>
            </a:r>
            <a:r>
              <a:rPr lang="en-US" cap="small"/>
              <a:t>pfv	cop	</a:t>
            </a:r>
            <a:r>
              <a:rPr lang="en-US"/>
              <a:t>3-ball</a:t>
            </a:r>
            <a:br>
              <a:rPr lang="en-US"/>
            </a:br>
            <a:r>
              <a:rPr lang="en-US"/>
              <a:t>'What Karîmi kicked is a ball.’</a:t>
            </a:r>
          </a:p>
        </p:txBody>
      </p:sp>
      <p:sp>
        <p:nvSpPr>
          <p:cNvPr id="4" name="Rectangle 3">
            <a:extLst>
              <a:ext uri="{FF2B5EF4-FFF2-40B4-BE49-F238E27FC236}">
                <a16:creationId xmlns:a16="http://schemas.microsoft.com/office/drawing/2014/main" id="{767DC0E9-08F3-8140-ABB1-20DB1DCD98B1}"/>
              </a:ext>
            </a:extLst>
          </p:cNvPr>
          <p:cNvSpPr/>
          <p:nvPr/>
        </p:nvSpPr>
        <p:spPr>
          <a:xfrm>
            <a:off x="9127103" y="3478074"/>
            <a:ext cx="1398140" cy="523220"/>
          </a:xfrm>
          <a:prstGeom prst="rect">
            <a:avLst/>
          </a:prstGeom>
          <a:ln>
            <a:solidFill>
              <a:schemeClr val="accent1"/>
            </a:solidFill>
          </a:ln>
        </p:spPr>
        <p:txBody>
          <a:bodyPr wrap="none">
            <a:spAutoFit/>
          </a:bodyPr>
          <a:lstStyle/>
          <a:p>
            <a:r>
              <a:rPr lang="en-US" sz="2800"/>
              <a:t>FR ni NP</a:t>
            </a:r>
          </a:p>
        </p:txBody>
      </p:sp>
      <p:sp>
        <p:nvSpPr>
          <p:cNvPr id="5" name="Slide Number Placeholder 4">
            <a:extLst>
              <a:ext uri="{FF2B5EF4-FFF2-40B4-BE49-F238E27FC236}">
                <a16:creationId xmlns:a16="http://schemas.microsoft.com/office/drawing/2014/main" id="{E5C023C1-426B-DC4F-954C-D2A88943986B}"/>
              </a:ext>
            </a:extLst>
          </p:cNvPr>
          <p:cNvSpPr>
            <a:spLocks noGrp="1"/>
          </p:cNvSpPr>
          <p:nvPr>
            <p:ph type="sldNum" sz="quarter" idx="12"/>
          </p:nvPr>
        </p:nvSpPr>
        <p:spPr/>
        <p:txBody>
          <a:bodyPr/>
          <a:lstStyle/>
          <a:p>
            <a:fld id="{D5675876-5BBB-A84C-A8B8-0D1D6233F6B7}" type="slidenum">
              <a:rPr lang="en-US"/>
              <a:t>6</a:t>
            </a:fld>
            <a:endParaRPr lang="en-US"/>
          </a:p>
        </p:txBody>
      </p:sp>
    </p:spTree>
    <p:extLst>
      <p:ext uri="{BB962C8B-B14F-4D97-AF65-F5344CB8AC3E}">
        <p14:creationId xmlns:p14="http://schemas.microsoft.com/office/powerpoint/2010/main" val="823012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A0F08-E07D-B743-B54E-D072EF1DB03A}"/>
              </a:ext>
            </a:extLst>
          </p:cNvPr>
          <p:cNvSpPr>
            <a:spLocks noGrp="1"/>
          </p:cNvSpPr>
          <p:nvPr>
            <p:ph type="title"/>
          </p:nvPr>
        </p:nvSpPr>
        <p:spPr/>
        <p:txBody>
          <a:bodyPr/>
          <a:lstStyle/>
          <a:p>
            <a:r>
              <a:rPr lang="en-US"/>
              <a:t>N’we construction</a:t>
            </a:r>
          </a:p>
        </p:txBody>
      </p:sp>
      <p:sp>
        <p:nvSpPr>
          <p:cNvPr id="3" name="Content Placeholder 2">
            <a:extLst>
              <a:ext uri="{FF2B5EF4-FFF2-40B4-BE49-F238E27FC236}">
                <a16:creationId xmlns:a16="http://schemas.microsoft.com/office/drawing/2014/main" id="{0BED31BC-D0A8-4749-B168-B6E05B07C44B}"/>
              </a:ext>
            </a:extLst>
          </p:cNvPr>
          <p:cNvSpPr>
            <a:spLocks noGrp="1"/>
          </p:cNvSpPr>
          <p:nvPr>
            <p:ph idx="1"/>
          </p:nvPr>
        </p:nvSpPr>
        <p:spPr/>
        <p:txBody>
          <a:bodyPr>
            <a:normAutofit/>
          </a:bodyPr>
          <a:lstStyle/>
          <a:p>
            <a:pPr marL="0" indent="0">
              <a:buNone/>
              <a:tabLst>
                <a:tab pos="531813" algn="l"/>
              </a:tabLst>
            </a:pPr>
            <a:r>
              <a:rPr lang="en-US"/>
              <a:t>(3)	(What exactly did Karîmi kick?)</a:t>
            </a:r>
          </a:p>
          <a:p>
            <a:pPr marL="0" indent="0">
              <a:buNone/>
              <a:tabLst>
                <a:tab pos="1106488" algn="l"/>
                <a:tab pos="2127250" algn="l"/>
                <a:tab pos="3233738" algn="l"/>
              </a:tabLst>
            </a:pPr>
            <a:r>
              <a:rPr lang="en-US"/>
              <a:t>Mû-biira	n’-uu	Karîmi	a-riing-iré. </a:t>
            </a:r>
            <a:br>
              <a:rPr lang="en-US"/>
            </a:br>
            <a:r>
              <a:rPr lang="en-US"/>
              <a:t>3-ball	</a:t>
            </a:r>
            <a:r>
              <a:rPr lang="en-US" cap="small"/>
              <a:t>cop-pro	</a:t>
            </a:r>
            <a:r>
              <a:rPr lang="en-US"/>
              <a:t>1.Karimi	1</a:t>
            </a:r>
            <a:r>
              <a:rPr lang="en-US" cap="small"/>
              <a:t>sm</a:t>
            </a:r>
            <a:r>
              <a:rPr lang="en-US"/>
              <a:t>-kick-</a:t>
            </a:r>
            <a:r>
              <a:rPr lang="en-US" cap="small"/>
              <a:t>pfv</a:t>
            </a:r>
            <a:br>
              <a:rPr lang="en-US"/>
            </a:br>
            <a:r>
              <a:rPr lang="en-US"/>
              <a:t>'A ball is what Karimi kicked.'</a:t>
            </a:r>
          </a:p>
        </p:txBody>
      </p:sp>
      <p:sp>
        <p:nvSpPr>
          <p:cNvPr id="4" name="TextBox 3">
            <a:extLst>
              <a:ext uri="{FF2B5EF4-FFF2-40B4-BE49-F238E27FC236}">
                <a16:creationId xmlns:a16="http://schemas.microsoft.com/office/drawing/2014/main" id="{F01583E4-8511-F647-A5A1-8822D319FD79}"/>
              </a:ext>
            </a:extLst>
          </p:cNvPr>
          <p:cNvSpPr txBox="1"/>
          <p:nvPr/>
        </p:nvSpPr>
        <p:spPr>
          <a:xfrm>
            <a:off x="8436276" y="3469323"/>
            <a:ext cx="1854995" cy="523220"/>
          </a:xfrm>
          <a:prstGeom prst="rect">
            <a:avLst/>
          </a:prstGeom>
          <a:noFill/>
          <a:ln>
            <a:solidFill>
              <a:schemeClr val="accent1"/>
            </a:solidFill>
          </a:ln>
        </p:spPr>
        <p:txBody>
          <a:bodyPr wrap="none" rtlCol="0">
            <a:spAutoFit/>
          </a:bodyPr>
          <a:lstStyle/>
          <a:p>
            <a:r>
              <a:rPr lang="en-US" sz="2800"/>
              <a:t>NP ni-pro V</a:t>
            </a:r>
          </a:p>
        </p:txBody>
      </p:sp>
      <p:sp>
        <p:nvSpPr>
          <p:cNvPr id="5" name="Slide Number Placeholder 4">
            <a:extLst>
              <a:ext uri="{FF2B5EF4-FFF2-40B4-BE49-F238E27FC236}">
                <a16:creationId xmlns:a16="http://schemas.microsoft.com/office/drawing/2014/main" id="{6FC39031-8839-AC47-82E2-521FA0154469}"/>
              </a:ext>
            </a:extLst>
          </p:cNvPr>
          <p:cNvSpPr>
            <a:spLocks noGrp="1"/>
          </p:cNvSpPr>
          <p:nvPr>
            <p:ph type="sldNum" sz="quarter" idx="12"/>
          </p:nvPr>
        </p:nvSpPr>
        <p:spPr/>
        <p:txBody>
          <a:bodyPr/>
          <a:lstStyle/>
          <a:p>
            <a:fld id="{D5675876-5BBB-A84C-A8B8-0D1D6233F6B7}" type="slidenum">
              <a:rPr lang="en-US"/>
              <a:t>7</a:t>
            </a:fld>
            <a:endParaRPr lang="en-US"/>
          </a:p>
        </p:txBody>
      </p:sp>
    </p:spTree>
    <p:extLst>
      <p:ext uri="{BB962C8B-B14F-4D97-AF65-F5344CB8AC3E}">
        <p14:creationId xmlns:p14="http://schemas.microsoft.com/office/powerpoint/2010/main" val="3041695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tx2"/>
            </a:solidFill>
          </a:ln>
        </p:spPr>
        <p:txBody>
          <a:bodyPr/>
          <a:lstStyle/>
          <a:p>
            <a:pPr marL="0" indent="0">
              <a:buNone/>
            </a:pPr>
            <a:r>
              <a:rPr lang="en-US"/>
              <a:t>NP ni NP</a:t>
            </a:r>
            <a:br>
              <a:rPr lang="en-US"/>
            </a:br>
            <a:r>
              <a:rPr lang="en-US"/>
              <a:t>Jane ni teacher</a:t>
            </a:r>
          </a:p>
          <a:p>
            <a:pPr marL="0" indent="0">
              <a:buNone/>
            </a:pPr>
            <a:r>
              <a:rPr lang="en-US" b="1"/>
              <a:t>copular clause</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t>FR ni NP</a:t>
            </a:r>
            <a:br>
              <a:rPr lang="en-US"/>
            </a:br>
            <a:r>
              <a:rPr lang="en-US"/>
              <a:t>who teaches ni Jane</a:t>
            </a:r>
          </a:p>
          <a:p>
            <a:pPr marL="0" indent="0">
              <a:buFont typeface="Franklin Gothic Book" panose="020B0503020102020204" pitchFamily="34" charset="0"/>
              <a:buNone/>
            </a:pPr>
            <a:r>
              <a:rPr lang="en-US" b="1"/>
              <a:t>pseudocleft</a:t>
            </a:r>
          </a:p>
          <a:p>
            <a:pPr marL="0" indent="0">
              <a:buFont typeface="Franklin Gothic Book" panose="020B0503020102020204" pitchFamily="34" charset="0"/>
              <a:buNone/>
            </a:pPr>
            <a:endParaRPr lang="en-US"/>
          </a:p>
          <a:p>
            <a:pPr marL="0" indent="0">
              <a:buFont typeface="Franklin Gothic Book" panose="020B0503020102020204" pitchFamily="34" charset="0"/>
              <a:buNone/>
            </a:pPr>
            <a:r>
              <a:rPr lang="en-US"/>
              <a:t>NP ni FR</a:t>
            </a:r>
            <a:br>
              <a:rPr lang="en-US"/>
            </a:br>
            <a:r>
              <a:rPr lang="en-US"/>
              <a:t>Jane ni who teaches</a:t>
            </a:r>
          </a:p>
          <a:p>
            <a:pPr marL="0" indent="0">
              <a:buFont typeface="Franklin Gothic Book" panose="020B0503020102020204" pitchFamily="34" charset="0"/>
              <a:buNone/>
            </a:pPr>
            <a:r>
              <a:rPr lang="en-US" b="1"/>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2229330"/>
            <a:ext cx="3407228" cy="3289727"/>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t>FR ni-pro NP</a:t>
            </a:r>
            <a:br>
              <a:rPr lang="en-US"/>
            </a:br>
            <a:r>
              <a:rPr lang="en-US"/>
              <a:t>who teaches ni Jane</a:t>
            </a:r>
          </a:p>
          <a:p>
            <a:pPr marL="0" indent="0">
              <a:buFont typeface="Franklin Gothic Book" panose="020B0503020102020204" pitchFamily="34" charset="0"/>
              <a:buNone/>
            </a:pPr>
            <a:r>
              <a:rPr lang="en-US" b="1"/>
              <a:t>reverse n’we construction</a:t>
            </a:r>
          </a:p>
          <a:p>
            <a:pPr marL="0" indent="0">
              <a:buFont typeface="Franklin Gothic Book" panose="020B0503020102020204" pitchFamily="34" charset="0"/>
              <a:buNone/>
            </a:pPr>
            <a:endParaRPr lang="en-US"/>
          </a:p>
          <a:p>
            <a:pPr marL="0" indent="0">
              <a:buFont typeface="Franklin Gothic Book" panose="020B0503020102020204" pitchFamily="34" charset="0"/>
              <a:buNone/>
            </a:pPr>
            <a:r>
              <a:rPr lang="en-US"/>
              <a:t>NP ni-pro REL</a:t>
            </a:r>
            <a:br>
              <a:rPr lang="en-US"/>
            </a:br>
            <a:r>
              <a:rPr lang="en-US"/>
              <a:t>Jane ni who teaches</a:t>
            </a:r>
          </a:p>
          <a:p>
            <a:pPr marL="0" indent="0">
              <a:buFont typeface="Franklin Gothic Book" panose="020B0503020102020204" pitchFamily="34" charset="0"/>
              <a:buNone/>
            </a:pPr>
            <a:r>
              <a:rPr lang="en-US" b="1"/>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no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t>predicational/specificational = x2</a:t>
            </a:r>
          </a:p>
          <a:p>
            <a:pPr marL="0" indent="0">
              <a:buFont typeface="Franklin Gothic Book" panose="020B0503020102020204" pitchFamily="34" charset="0"/>
              <a:buNone/>
            </a:pPr>
            <a:r>
              <a:rPr lang="en-US"/>
              <a:t>focus initial/final = x2</a:t>
            </a:r>
          </a:p>
        </p:txBody>
      </p:sp>
      <p:sp>
        <p:nvSpPr>
          <p:cNvPr id="7" name="Slide Number Placeholder 6">
            <a:extLst>
              <a:ext uri="{FF2B5EF4-FFF2-40B4-BE49-F238E27FC236}">
                <a16:creationId xmlns:a16="http://schemas.microsoft.com/office/drawing/2014/main" id="{C3E2E5D5-064A-FB40-B37F-BEB7E47638AA}"/>
              </a:ext>
            </a:extLst>
          </p:cNvPr>
          <p:cNvSpPr>
            <a:spLocks noGrp="1"/>
          </p:cNvSpPr>
          <p:nvPr>
            <p:ph type="sldNum" sz="quarter" idx="12"/>
          </p:nvPr>
        </p:nvSpPr>
        <p:spPr/>
        <p:txBody>
          <a:bodyPr/>
          <a:lstStyle/>
          <a:p>
            <a:fld id="{D5675876-5BBB-A84C-A8B8-0D1D6233F6B7}" type="slidenum">
              <a:rPr lang="en-US"/>
              <a:t>8</a:t>
            </a:fld>
            <a:endParaRPr lang="en-US"/>
          </a:p>
        </p:txBody>
      </p:sp>
    </p:spTree>
    <p:extLst>
      <p:ext uri="{BB962C8B-B14F-4D97-AF65-F5344CB8AC3E}">
        <p14:creationId xmlns:p14="http://schemas.microsoft.com/office/powerpoint/2010/main" val="792107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BDAC3-8B11-044A-856B-670A911E2914}"/>
              </a:ext>
            </a:extLst>
          </p:cNvPr>
          <p:cNvSpPr>
            <a:spLocks noGrp="1"/>
          </p:cNvSpPr>
          <p:nvPr>
            <p:ph type="title"/>
          </p:nvPr>
        </p:nvSpPr>
        <p:spPr/>
        <p:txBody>
          <a:bodyPr/>
          <a:lstStyle/>
          <a:p>
            <a:r>
              <a:rPr lang="en-US"/>
              <a:t>Reverse pseudocleft</a:t>
            </a:r>
          </a:p>
        </p:txBody>
      </p:sp>
      <p:sp>
        <p:nvSpPr>
          <p:cNvPr id="3" name="Content Placeholder 2">
            <a:extLst>
              <a:ext uri="{FF2B5EF4-FFF2-40B4-BE49-F238E27FC236}">
                <a16:creationId xmlns:a16="http://schemas.microsoft.com/office/drawing/2014/main" id="{B31D2119-91EC-484D-8447-638FBB8B30B9}"/>
              </a:ext>
            </a:extLst>
          </p:cNvPr>
          <p:cNvSpPr>
            <a:spLocks noGrp="1"/>
          </p:cNvSpPr>
          <p:nvPr>
            <p:ph idx="1"/>
          </p:nvPr>
        </p:nvSpPr>
        <p:spPr/>
        <p:txBody>
          <a:bodyPr>
            <a:normAutofit fontScale="92500" lnSpcReduction="10000"/>
          </a:bodyPr>
          <a:lstStyle/>
          <a:p>
            <a:pPr marL="0" lvl="0" indent="0">
              <a:buNone/>
            </a:pPr>
            <a:r>
              <a:rPr lang="en-US"/>
              <a:t>[Ûra	û-kû-thaambia	thaani]	i	Rob.</a:t>
            </a:r>
            <a:br>
              <a:rPr lang="en-US"/>
            </a:br>
            <a:r>
              <a:rPr lang="en-US"/>
              <a:t>1.</a:t>
            </a:r>
            <a:r>
              <a:rPr lang="en-US" cap="small"/>
              <a:t>dem.dist</a:t>
            </a:r>
            <a:r>
              <a:rPr lang="en-US"/>
              <a:t>	</a:t>
            </a:r>
            <a:r>
              <a:rPr lang="en-US" cap="small"/>
              <a:t>1rm-prs</a:t>
            </a:r>
            <a:r>
              <a:rPr lang="en-US"/>
              <a:t>-wash	10.dishes	</a:t>
            </a:r>
            <a:r>
              <a:rPr lang="en-US" cap="small"/>
              <a:t>cop</a:t>
            </a:r>
            <a:r>
              <a:rPr lang="en-US"/>
              <a:t>	1.Rob</a:t>
            </a:r>
            <a:br>
              <a:rPr lang="en-US"/>
            </a:br>
            <a:r>
              <a:rPr lang="en-US"/>
              <a:t>‘The one who is washing the dishes is Rob.’</a:t>
            </a:r>
          </a:p>
          <a:p>
            <a:pPr marL="0" indent="0">
              <a:buNone/>
            </a:pPr>
            <a:r>
              <a:rPr lang="en-US"/>
              <a:t> </a:t>
            </a:r>
          </a:p>
          <a:p>
            <a:pPr marL="0" lvl="0" indent="0">
              <a:buNone/>
            </a:pPr>
            <a:r>
              <a:rPr lang="en-US"/>
              <a:t>Rob	n’	[</a:t>
            </a:r>
            <a:r>
              <a:rPr lang="en-US" b="1">
                <a:solidFill>
                  <a:srgbClr val="FF0000"/>
                </a:solidFill>
              </a:rPr>
              <a:t>ûra</a:t>
            </a:r>
            <a:r>
              <a:rPr lang="en-US"/>
              <a:t>	û-kû-thaambia	thaani].</a:t>
            </a:r>
            <a:br>
              <a:rPr lang="en-US"/>
            </a:br>
            <a:r>
              <a:rPr lang="en-US"/>
              <a:t>1.Rob	</a:t>
            </a:r>
            <a:r>
              <a:rPr lang="en-US" cap="small"/>
              <a:t>cop</a:t>
            </a:r>
            <a:r>
              <a:rPr lang="en-US"/>
              <a:t>	1.</a:t>
            </a:r>
            <a:r>
              <a:rPr lang="en-US" cap="small"/>
              <a:t>dem.dist</a:t>
            </a:r>
            <a:r>
              <a:rPr lang="en-US"/>
              <a:t>	</a:t>
            </a:r>
            <a:r>
              <a:rPr lang="en-US" cap="small"/>
              <a:t>1rm-prs</a:t>
            </a:r>
            <a:r>
              <a:rPr lang="en-US"/>
              <a:t>-wash	10.dishes</a:t>
            </a:r>
            <a:br>
              <a:rPr lang="en-US"/>
            </a:br>
            <a:r>
              <a:rPr lang="en-US"/>
              <a:t>‘Rob is the one who is washing the dishes.’</a:t>
            </a:r>
          </a:p>
          <a:p>
            <a:pPr marL="0" lvl="0" indent="0">
              <a:buNone/>
            </a:pPr>
            <a:br>
              <a:rPr lang="en-US"/>
            </a:br>
            <a:r>
              <a:rPr lang="en-US"/>
              <a:t>Rob	n’-</a:t>
            </a:r>
            <a:r>
              <a:rPr lang="en-US" b="1">
                <a:solidFill>
                  <a:srgbClr val="FF0000"/>
                </a:solidFill>
              </a:rPr>
              <a:t>we</a:t>
            </a:r>
            <a:r>
              <a:rPr lang="en-US"/>
              <a:t>	[û-kû-thaambi-a	thaáni]</a:t>
            </a:r>
            <a:br>
              <a:rPr lang="en-US"/>
            </a:br>
            <a:r>
              <a:rPr lang="en-US"/>
              <a:t>1.Rob	</a:t>
            </a:r>
            <a:r>
              <a:rPr lang="en-US" cap="small"/>
              <a:t>cop</a:t>
            </a:r>
            <a:r>
              <a:rPr lang="en-US"/>
              <a:t>-1.</a:t>
            </a:r>
            <a:r>
              <a:rPr lang="en-US" cap="small"/>
              <a:t>pro</a:t>
            </a:r>
            <a:r>
              <a:rPr lang="en-US"/>
              <a:t>	</a:t>
            </a:r>
            <a:r>
              <a:rPr lang="en-US" cap="small"/>
              <a:t>1rm-prs</a:t>
            </a:r>
            <a:r>
              <a:rPr lang="en-US"/>
              <a:t>-wash-</a:t>
            </a:r>
            <a:r>
              <a:rPr lang="en-US" cap="small"/>
              <a:t>fv</a:t>
            </a:r>
            <a:r>
              <a:rPr lang="en-US"/>
              <a:t>	10.dishes</a:t>
            </a:r>
          </a:p>
          <a:p>
            <a:pPr marL="0" indent="0">
              <a:buNone/>
            </a:pPr>
            <a:r>
              <a:rPr lang="en-US"/>
              <a:t>‘Rob is the one who is washing the dishes’</a:t>
            </a:r>
          </a:p>
        </p:txBody>
      </p:sp>
      <p:sp>
        <p:nvSpPr>
          <p:cNvPr id="4" name="Rectangle 3">
            <a:extLst>
              <a:ext uri="{FF2B5EF4-FFF2-40B4-BE49-F238E27FC236}">
                <a16:creationId xmlns:a16="http://schemas.microsoft.com/office/drawing/2014/main" id="{517583E3-8E81-A048-A5BB-9C803F40B53D}"/>
              </a:ext>
            </a:extLst>
          </p:cNvPr>
          <p:cNvSpPr/>
          <p:nvPr/>
        </p:nvSpPr>
        <p:spPr>
          <a:xfrm>
            <a:off x="9652723" y="3904304"/>
            <a:ext cx="1398140" cy="523220"/>
          </a:xfrm>
          <a:prstGeom prst="rect">
            <a:avLst/>
          </a:prstGeom>
          <a:ln>
            <a:solidFill>
              <a:schemeClr val="accent1"/>
            </a:solidFill>
          </a:ln>
        </p:spPr>
        <p:txBody>
          <a:bodyPr wrap="none">
            <a:spAutoFit/>
          </a:bodyPr>
          <a:lstStyle/>
          <a:p>
            <a:r>
              <a:rPr lang="en-US" sz="2800"/>
              <a:t>NP ni FR</a:t>
            </a:r>
          </a:p>
        </p:txBody>
      </p:sp>
      <p:sp>
        <p:nvSpPr>
          <p:cNvPr id="5" name="Rectangle 4">
            <a:extLst>
              <a:ext uri="{FF2B5EF4-FFF2-40B4-BE49-F238E27FC236}">
                <a16:creationId xmlns:a16="http://schemas.microsoft.com/office/drawing/2014/main" id="{9F3F8FD5-B9E7-2E45-B4B1-D8EAA21598BD}"/>
              </a:ext>
            </a:extLst>
          </p:cNvPr>
          <p:cNvSpPr/>
          <p:nvPr/>
        </p:nvSpPr>
        <p:spPr>
          <a:xfrm>
            <a:off x="9652723" y="5231778"/>
            <a:ext cx="2165978" cy="523220"/>
          </a:xfrm>
          <a:prstGeom prst="rect">
            <a:avLst/>
          </a:prstGeom>
          <a:ln>
            <a:solidFill>
              <a:schemeClr val="accent1"/>
            </a:solidFill>
          </a:ln>
        </p:spPr>
        <p:txBody>
          <a:bodyPr wrap="none">
            <a:spAutoFit/>
          </a:bodyPr>
          <a:lstStyle/>
          <a:p>
            <a:r>
              <a:rPr lang="en-US" sz="2800"/>
              <a:t>NP ni-pro REL</a:t>
            </a:r>
          </a:p>
        </p:txBody>
      </p:sp>
      <p:sp>
        <p:nvSpPr>
          <p:cNvPr id="6" name="Rectangle 5">
            <a:extLst>
              <a:ext uri="{FF2B5EF4-FFF2-40B4-BE49-F238E27FC236}">
                <a16:creationId xmlns:a16="http://schemas.microsoft.com/office/drawing/2014/main" id="{5F1722B5-3CAB-4144-B57C-EC55646179EC}"/>
              </a:ext>
            </a:extLst>
          </p:cNvPr>
          <p:cNvSpPr/>
          <p:nvPr/>
        </p:nvSpPr>
        <p:spPr>
          <a:xfrm>
            <a:off x="9652723" y="2422909"/>
            <a:ext cx="1398140" cy="523220"/>
          </a:xfrm>
          <a:prstGeom prst="rect">
            <a:avLst/>
          </a:prstGeom>
          <a:ln>
            <a:solidFill>
              <a:schemeClr val="accent1"/>
            </a:solidFill>
          </a:ln>
        </p:spPr>
        <p:txBody>
          <a:bodyPr wrap="none">
            <a:spAutoFit/>
          </a:bodyPr>
          <a:lstStyle/>
          <a:p>
            <a:r>
              <a:rPr lang="en-US" sz="2800"/>
              <a:t>FR ni NP</a:t>
            </a:r>
          </a:p>
        </p:txBody>
      </p:sp>
      <p:sp>
        <p:nvSpPr>
          <p:cNvPr id="7" name="Slide Number Placeholder 6">
            <a:extLst>
              <a:ext uri="{FF2B5EF4-FFF2-40B4-BE49-F238E27FC236}">
                <a16:creationId xmlns:a16="http://schemas.microsoft.com/office/drawing/2014/main" id="{FB60AE91-DC6E-9A49-9429-BD4DE343EE79}"/>
              </a:ext>
            </a:extLst>
          </p:cNvPr>
          <p:cNvSpPr>
            <a:spLocks noGrp="1"/>
          </p:cNvSpPr>
          <p:nvPr>
            <p:ph type="sldNum" sz="quarter" idx="12"/>
          </p:nvPr>
        </p:nvSpPr>
        <p:spPr/>
        <p:txBody>
          <a:bodyPr/>
          <a:lstStyle/>
          <a:p>
            <a:fld id="{D5675876-5BBB-A84C-A8B8-0D1D6233F6B7}" type="slidenum">
              <a:rPr lang="en-US"/>
              <a:t>9</a:t>
            </a:fld>
            <a:endParaRPr lang="en-US"/>
          </a:p>
        </p:txBody>
      </p:sp>
    </p:spTree>
    <p:extLst>
      <p:ext uri="{BB962C8B-B14F-4D97-AF65-F5344CB8AC3E}">
        <p14:creationId xmlns:p14="http://schemas.microsoft.com/office/powerpoint/2010/main" val="2756438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A9AD3-DFE3-9940-9267-07BC328BC70B}"/>
              </a:ext>
            </a:extLst>
          </p:cNvPr>
          <p:cNvSpPr>
            <a:spLocks noGrp="1"/>
          </p:cNvSpPr>
          <p:nvPr>
            <p:ph type="title"/>
          </p:nvPr>
        </p:nvSpPr>
        <p:spPr>
          <a:xfrm>
            <a:off x="1371599" y="685800"/>
            <a:ext cx="10354235" cy="1012371"/>
          </a:xfrm>
        </p:spPr>
        <p:txBody>
          <a:bodyPr/>
          <a:lstStyle/>
          <a:p>
            <a:r>
              <a:rPr lang="en-US"/>
              <a:t>Mapping the mine field</a:t>
            </a:r>
          </a:p>
        </p:txBody>
      </p:sp>
      <p:sp>
        <p:nvSpPr>
          <p:cNvPr id="3" name="Content Placeholder 2">
            <a:extLst>
              <a:ext uri="{FF2B5EF4-FFF2-40B4-BE49-F238E27FC236}">
                <a16:creationId xmlns:a16="http://schemas.microsoft.com/office/drawing/2014/main" id="{42A9ACCD-2738-444D-AD5A-19500031CCB1}"/>
              </a:ext>
            </a:extLst>
          </p:cNvPr>
          <p:cNvSpPr>
            <a:spLocks noGrp="1"/>
          </p:cNvSpPr>
          <p:nvPr>
            <p:ph idx="1"/>
          </p:nvPr>
        </p:nvSpPr>
        <p:spPr/>
        <p:txBody>
          <a:bodyPr>
            <a:normAutofit/>
          </a:bodyPr>
          <a:lstStyle/>
          <a:p>
            <a:r>
              <a:rPr lang="en-US"/>
              <a:t>How is focus encoded in Kîîtharaka morphosyntax? &gt; big question!</a:t>
            </a:r>
          </a:p>
          <a:p>
            <a:r>
              <a:rPr lang="en-US"/>
              <a:t>What is the syntactic structure of these constructions? &gt; today</a:t>
            </a:r>
          </a:p>
          <a:p>
            <a:r>
              <a:rPr lang="en-US"/>
              <a:t>How does the interpretation follow? &gt; work in progress…</a:t>
            </a:r>
          </a:p>
          <a:p>
            <a:pPr marL="0" indent="0">
              <a:buNone/>
            </a:pPr>
            <a:endParaRPr lang="en-US"/>
          </a:p>
          <a:p>
            <a:r>
              <a:rPr lang="en-US"/>
              <a:t>Copular clauses, pseudoclefts, and reverse pseudoclefts</a:t>
            </a:r>
          </a:p>
          <a:p>
            <a:r>
              <a:rPr lang="en-US"/>
              <a:t>N’we construction</a:t>
            </a:r>
          </a:p>
          <a:p>
            <a:r>
              <a:rPr lang="en-US"/>
              <a:t>Inverse n’we construction</a:t>
            </a:r>
          </a:p>
          <a:p>
            <a:endParaRPr lang="en-US"/>
          </a:p>
        </p:txBody>
      </p:sp>
      <p:sp>
        <p:nvSpPr>
          <p:cNvPr id="4" name="Slide Number Placeholder 3">
            <a:extLst>
              <a:ext uri="{FF2B5EF4-FFF2-40B4-BE49-F238E27FC236}">
                <a16:creationId xmlns:a16="http://schemas.microsoft.com/office/drawing/2014/main" id="{3EA93159-1072-0D43-AA3E-A056A8259612}"/>
              </a:ext>
            </a:extLst>
          </p:cNvPr>
          <p:cNvSpPr>
            <a:spLocks noGrp="1"/>
          </p:cNvSpPr>
          <p:nvPr>
            <p:ph type="sldNum" sz="quarter" idx="12"/>
          </p:nvPr>
        </p:nvSpPr>
        <p:spPr/>
        <p:txBody>
          <a:bodyPr/>
          <a:lstStyle/>
          <a:p>
            <a:fld id="{D5675876-5BBB-A84C-A8B8-0D1D6233F6B7}" type="slidenum">
              <a:rPr lang="en-US"/>
              <a:t>10</a:t>
            </a:fld>
            <a:endParaRPr lang="en-US"/>
          </a:p>
        </p:txBody>
      </p:sp>
    </p:spTree>
    <p:extLst>
      <p:ext uri="{BB962C8B-B14F-4D97-AF65-F5344CB8AC3E}">
        <p14:creationId xmlns:p14="http://schemas.microsoft.com/office/powerpoint/2010/main" val="447534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454816-0428-4142-955B-9473F3C4A429}"/>
              </a:ext>
            </a:extLst>
          </p:cNvPr>
          <p:cNvSpPr>
            <a:spLocks noGrp="1"/>
          </p:cNvSpPr>
          <p:nvPr>
            <p:ph type="title"/>
          </p:nvPr>
        </p:nvSpPr>
        <p:spPr/>
        <p:txBody>
          <a:bodyPr/>
          <a:lstStyle/>
          <a:p>
            <a:r>
              <a:rPr lang="en-US" cap="none"/>
              <a:t>Copular clauses and (reverse) pseudoclefts</a:t>
            </a:r>
          </a:p>
        </p:txBody>
      </p:sp>
      <p:sp>
        <p:nvSpPr>
          <p:cNvPr id="5" name="Text Placeholder 4">
            <a:extLst>
              <a:ext uri="{FF2B5EF4-FFF2-40B4-BE49-F238E27FC236}">
                <a16:creationId xmlns:a16="http://schemas.microsoft.com/office/drawing/2014/main" id="{E77D6868-C338-454E-8CE8-E35B9332F493}"/>
              </a:ext>
            </a:extLst>
          </p:cNvPr>
          <p:cNvSpPr>
            <a:spLocks noGrp="1"/>
          </p:cNvSpPr>
          <p:nvPr>
            <p:ph type="body" idx="1"/>
          </p:nvPr>
        </p:nvSpPr>
        <p:spPr/>
        <p:txBody>
          <a:bodyPr/>
          <a:lstStyle/>
          <a:p>
            <a:endParaRPr lang="en-US"/>
          </a:p>
        </p:txBody>
      </p:sp>
      <p:sp>
        <p:nvSpPr>
          <p:cNvPr id="2" name="Slide Number Placeholder 1">
            <a:extLst>
              <a:ext uri="{FF2B5EF4-FFF2-40B4-BE49-F238E27FC236}">
                <a16:creationId xmlns:a16="http://schemas.microsoft.com/office/drawing/2014/main" id="{93128552-B73A-3547-838E-3DAA251A7D48}"/>
              </a:ext>
            </a:extLst>
          </p:cNvPr>
          <p:cNvSpPr>
            <a:spLocks noGrp="1"/>
          </p:cNvSpPr>
          <p:nvPr>
            <p:ph type="sldNum" sz="quarter" idx="12"/>
          </p:nvPr>
        </p:nvSpPr>
        <p:spPr/>
        <p:txBody>
          <a:bodyPr/>
          <a:lstStyle/>
          <a:p>
            <a:fld id="{D5675876-5BBB-A84C-A8B8-0D1D6233F6B7}" type="slidenum">
              <a:rPr lang="en-US"/>
              <a:t>11</a:t>
            </a:fld>
            <a:endParaRPr lang="en-US"/>
          </a:p>
        </p:txBody>
      </p:sp>
    </p:spTree>
    <p:extLst>
      <p:ext uri="{BB962C8B-B14F-4D97-AF65-F5344CB8AC3E}">
        <p14:creationId xmlns:p14="http://schemas.microsoft.com/office/powerpoint/2010/main" val="615012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tx2"/>
            </a:solidFill>
          </a:ln>
        </p:spPr>
        <p:txBody>
          <a:bodyPr/>
          <a:lstStyle/>
          <a:p>
            <a:pPr marL="0" indent="0">
              <a:buNone/>
            </a:pPr>
            <a:r>
              <a:rPr lang="en-US"/>
              <a:t>NP ni NP</a:t>
            </a:r>
            <a:br>
              <a:rPr lang="en-US"/>
            </a:br>
            <a:r>
              <a:rPr lang="en-US"/>
              <a:t>Jane ni teacher</a:t>
            </a:r>
          </a:p>
          <a:p>
            <a:pPr marL="0" indent="0">
              <a:buNone/>
            </a:pPr>
            <a:r>
              <a:rPr lang="en-US" b="1"/>
              <a:t>copular clause</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 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pseudocleft</a:t>
            </a:r>
          </a:p>
          <a:p>
            <a:pPr marL="0" indent="0">
              <a:buFont typeface="Franklin Gothic Book" panose="020B0503020102020204" pitchFamily="34" charset="0"/>
              <a:buNone/>
            </a:pPr>
            <a:endParaRPr lang="en-US">
              <a:solidFill>
                <a:schemeClr val="bg1">
                  <a:lumMod val="75000"/>
                </a:schemeClr>
              </a:solidFill>
            </a:endParaRPr>
          </a:p>
          <a:p>
            <a:pPr marL="0" indent="0">
              <a:buFont typeface="Franklin Gothic Book" panose="020B0503020102020204" pitchFamily="34" charset="0"/>
              <a:buNone/>
            </a:pPr>
            <a:r>
              <a:rPr lang="en-US">
                <a:solidFill>
                  <a:schemeClr val="bg1">
                    <a:lumMod val="75000"/>
                  </a:schemeClr>
                </a:solidFill>
              </a:rPr>
              <a:t>NP ni FR</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2229330"/>
            <a:ext cx="3407228" cy="3289727"/>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ni-pro 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reverse n’we construction</a:t>
            </a:r>
          </a:p>
          <a:p>
            <a:pPr marL="0" indent="0">
              <a:buFont typeface="Franklin Gothic Book" panose="020B0503020102020204" pitchFamily="34" charset="0"/>
              <a:buNone/>
            </a:pPr>
            <a:endParaRPr lang="en-US">
              <a:solidFill>
                <a:schemeClr val="bg1">
                  <a:lumMod val="75000"/>
                </a:schemeClr>
              </a:solidFill>
            </a:endParaRPr>
          </a:p>
          <a:p>
            <a:pPr marL="0" indent="0">
              <a:buFont typeface="Franklin Gothic Book" panose="020B0503020102020204" pitchFamily="34" charset="0"/>
              <a:buNone/>
            </a:pPr>
            <a:r>
              <a:rPr lang="en-US">
                <a:solidFill>
                  <a:schemeClr val="bg1">
                    <a:lumMod val="75000"/>
                  </a:schemeClr>
                </a:solidFill>
              </a:rPr>
              <a:t>NP ni-pro REL</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t>predicational/specificational</a:t>
            </a:r>
            <a:endParaRPr lang="en-US">
              <a:solidFill>
                <a:schemeClr val="bg1">
                  <a:lumMod val="75000"/>
                </a:schemeClr>
              </a:solidFill>
            </a:endParaRPr>
          </a:p>
          <a:p>
            <a:pPr marL="0" indent="0" algn="r">
              <a:buFont typeface="Franklin Gothic Book" panose="020B0503020102020204" pitchFamily="34" charset="0"/>
              <a:buNone/>
            </a:pPr>
            <a:r>
              <a:rPr lang="en-US">
                <a:solidFill>
                  <a:schemeClr val="bg1">
                    <a:lumMod val="75000"/>
                  </a:schemeClr>
                </a:solidFill>
              </a:rPr>
              <a:t>focus initial/final</a:t>
            </a:r>
          </a:p>
        </p:txBody>
      </p:sp>
      <p:sp>
        <p:nvSpPr>
          <p:cNvPr id="7" name="Slide Number Placeholder 6">
            <a:extLst>
              <a:ext uri="{FF2B5EF4-FFF2-40B4-BE49-F238E27FC236}">
                <a16:creationId xmlns:a16="http://schemas.microsoft.com/office/drawing/2014/main" id="{B7B41F9C-0874-C744-B318-9E8E5F31E7FE}"/>
              </a:ext>
            </a:extLst>
          </p:cNvPr>
          <p:cNvSpPr>
            <a:spLocks noGrp="1"/>
          </p:cNvSpPr>
          <p:nvPr>
            <p:ph type="sldNum" sz="quarter" idx="12"/>
          </p:nvPr>
        </p:nvSpPr>
        <p:spPr/>
        <p:txBody>
          <a:bodyPr/>
          <a:lstStyle/>
          <a:p>
            <a:fld id="{D5675876-5BBB-A84C-A8B8-0D1D6233F6B7}" type="slidenum">
              <a:rPr lang="en-US"/>
              <a:t>12</a:t>
            </a:fld>
            <a:endParaRPr lang="en-US"/>
          </a:p>
        </p:txBody>
      </p:sp>
    </p:spTree>
    <p:extLst>
      <p:ext uri="{BB962C8B-B14F-4D97-AF65-F5344CB8AC3E}">
        <p14:creationId xmlns:p14="http://schemas.microsoft.com/office/powerpoint/2010/main" val="2550897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DA580D-5D1C-A940-8D4D-1FBEADBE903E}"/>
              </a:ext>
            </a:extLst>
          </p:cNvPr>
          <p:cNvSpPr>
            <a:spLocks noGrp="1"/>
          </p:cNvSpPr>
          <p:nvPr>
            <p:ph idx="1"/>
          </p:nvPr>
        </p:nvSpPr>
        <p:spPr>
          <a:xfrm>
            <a:off x="1371599" y="1230086"/>
            <a:ext cx="10354235" cy="5090032"/>
          </a:xfrm>
        </p:spPr>
        <p:txBody>
          <a:bodyPr>
            <a:normAutofit/>
          </a:bodyPr>
          <a:lstStyle/>
          <a:p>
            <a:pPr marL="0" lvl="0" indent="0">
              <a:buNone/>
              <a:tabLst>
                <a:tab pos="922338" algn="l"/>
                <a:tab pos="1508125" algn="l"/>
                <a:tab pos="7685088" algn="l"/>
              </a:tabLst>
            </a:pPr>
            <a:r>
              <a:rPr lang="en-US"/>
              <a:t>(4) (What does Jane do for a living?) </a:t>
            </a:r>
            <a:br>
              <a:rPr lang="en-US"/>
            </a:br>
            <a:r>
              <a:rPr lang="en-US"/>
              <a:t>Jane	</a:t>
            </a:r>
            <a:r>
              <a:rPr lang="en-US" b="1"/>
              <a:t>i</a:t>
            </a:r>
            <a:r>
              <a:rPr lang="en-US"/>
              <a:t>	mwarimû.</a:t>
            </a:r>
            <a:br>
              <a:rPr lang="en-US"/>
            </a:br>
            <a:r>
              <a:rPr lang="en-US"/>
              <a:t>1.Jane	</a:t>
            </a:r>
            <a:r>
              <a:rPr lang="en-US" cap="small"/>
              <a:t>cop</a:t>
            </a:r>
            <a:r>
              <a:rPr lang="en-US"/>
              <a:t>	1-teacher</a:t>
            </a:r>
            <a:br>
              <a:rPr lang="en-US"/>
            </a:br>
            <a:r>
              <a:rPr lang="en-US"/>
              <a:t>‘Jane is a teacher.’ 	[predicational]</a:t>
            </a:r>
          </a:p>
          <a:p>
            <a:pPr marL="0" lvl="0" indent="0">
              <a:buNone/>
              <a:tabLst>
                <a:tab pos="922338" algn="l"/>
                <a:tab pos="1508125" algn="l"/>
                <a:tab pos="7685088" algn="l"/>
              </a:tabLst>
            </a:pPr>
            <a:endParaRPr lang="en-US"/>
          </a:p>
          <a:p>
            <a:pPr marL="0" lvl="0" indent="0">
              <a:buNone/>
              <a:tabLst>
                <a:tab pos="922338" algn="l"/>
                <a:tab pos="1465263" algn="l"/>
                <a:tab pos="2886075" algn="l"/>
                <a:tab pos="7640638" algn="l"/>
              </a:tabLst>
            </a:pPr>
            <a:r>
              <a:rPr lang="en-US"/>
              <a:t>(5) (Who is the chef?)</a:t>
            </a:r>
            <a:br>
              <a:rPr lang="en-US"/>
            </a:br>
            <a:r>
              <a:rPr lang="en-US"/>
              <a:t>Chebu	</a:t>
            </a:r>
            <a:r>
              <a:rPr lang="en-US" b="1"/>
              <a:t>i</a:t>
            </a:r>
            <a:r>
              <a:rPr lang="en-US"/>
              <a:t>	mw-ekûrû	ûyû.</a:t>
            </a:r>
            <a:br>
              <a:rPr lang="en-US"/>
            </a:br>
            <a:r>
              <a:rPr lang="en-US"/>
              <a:t>chef	</a:t>
            </a:r>
            <a:r>
              <a:rPr lang="en-US" cap="small"/>
              <a:t>cop</a:t>
            </a:r>
            <a:r>
              <a:rPr lang="en-US"/>
              <a:t>	1-woman	1.</a:t>
            </a:r>
            <a:r>
              <a:rPr lang="en-US" cap="small"/>
              <a:t>dem.prox</a:t>
            </a:r>
            <a:br>
              <a:rPr lang="en-US"/>
            </a:br>
            <a:r>
              <a:rPr lang="en-US"/>
              <a:t>‘The chef is this woman.’	[specificational]</a:t>
            </a:r>
          </a:p>
        </p:txBody>
      </p:sp>
      <p:sp>
        <p:nvSpPr>
          <p:cNvPr id="2" name="Slide Number Placeholder 1">
            <a:extLst>
              <a:ext uri="{FF2B5EF4-FFF2-40B4-BE49-F238E27FC236}">
                <a16:creationId xmlns:a16="http://schemas.microsoft.com/office/drawing/2014/main" id="{C88534BA-5938-A04E-AA82-628495D95A06}"/>
              </a:ext>
            </a:extLst>
          </p:cNvPr>
          <p:cNvSpPr>
            <a:spLocks noGrp="1"/>
          </p:cNvSpPr>
          <p:nvPr>
            <p:ph type="sldNum" sz="quarter" idx="12"/>
          </p:nvPr>
        </p:nvSpPr>
        <p:spPr/>
        <p:txBody>
          <a:bodyPr/>
          <a:lstStyle/>
          <a:p>
            <a:fld id="{D5675876-5BBB-A84C-A8B8-0D1D6233F6B7}" type="slidenum">
              <a:rPr lang="en-US"/>
              <a:t>13</a:t>
            </a:fld>
            <a:endParaRPr lang="en-US"/>
          </a:p>
        </p:txBody>
      </p:sp>
    </p:spTree>
    <p:extLst>
      <p:ext uri="{BB962C8B-B14F-4D97-AF65-F5344CB8AC3E}">
        <p14:creationId xmlns:p14="http://schemas.microsoft.com/office/powerpoint/2010/main" val="1839979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0E4CB9-2057-4E46-9B77-3DC722099611}"/>
              </a:ext>
            </a:extLst>
          </p:cNvPr>
          <p:cNvPicPr>
            <a:picLocks noChangeAspect="1"/>
          </p:cNvPicPr>
          <p:nvPr/>
        </p:nvPicPr>
        <p:blipFill>
          <a:blip r:embed="rId3"/>
          <a:stretch>
            <a:fillRect/>
          </a:stretch>
        </p:blipFill>
        <p:spPr>
          <a:xfrm>
            <a:off x="1099458" y="1559868"/>
            <a:ext cx="3657600" cy="3892061"/>
          </a:xfrm>
          <a:prstGeom prst="rect">
            <a:avLst/>
          </a:prstGeom>
        </p:spPr>
      </p:pic>
      <p:sp>
        <p:nvSpPr>
          <p:cNvPr id="5" name="TextBox 4">
            <a:extLst>
              <a:ext uri="{FF2B5EF4-FFF2-40B4-BE49-F238E27FC236}">
                <a16:creationId xmlns:a16="http://schemas.microsoft.com/office/drawing/2014/main" id="{808FD3C1-FCE1-2D49-A1E8-62BB58542B15}"/>
              </a:ext>
            </a:extLst>
          </p:cNvPr>
          <p:cNvSpPr txBox="1"/>
          <p:nvPr/>
        </p:nvSpPr>
        <p:spPr>
          <a:xfrm>
            <a:off x="2460080" y="4386943"/>
            <a:ext cx="1088760" cy="461665"/>
          </a:xfrm>
          <a:prstGeom prst="rect">
            <a:avLst/>
          </a:prstGeom>
          <a:noFill/>
        </p:spPr>
        <p:txBody>
          <a:bodyPr wrap="none" rtlCol="0">
            <a:spAutoFit/>
          </a:bodyPr>
          <a:lstStyle/>
          <a:p>
            <a:r>
              <a:rPr lang="en-US" sz="2400">
                <a:solidFill>
                  <a:srgbClr val="FF0000"/>
                </a:solidFill>
              </a:rPr>
              <a:t>subject</a:t>
            </a:r>
          </a:p>
        </p:txBody>
      </p:sp>
      <p:sp>
        <p:nvSpPr>
          <p:cNvPr id="6" name="TextBox 5">
            <a:extLst>
              <a:ext uri="{FF2B5EF4-FFF2-40B4-BE49-F238E27FC236}">
                <a16:creationId xmlns:a16="http://schemas.microsoft.com/office/drawing/2014/main" id="{0519EECA-D302-124F-843F-249A7F9C4376}"/>
              </a:ext>
            </a:extLst>
          </p:cNvPr>
          <p:cNvSpPr txBox="1"/>
          <p:nvPr/>
        </p:nvSpPr>
        <p:spPr>
          <a:xfrm>
            <a:off x="4076423" y="4778829"/>
            <a:ext cx="1361270" cy="461665"/>
          </a:xfrm>
          <a:prstGeom prst="rect">
            <a:avLst/>
          </a:prstGeom>
          <a:noFill/>
        </p:spPr>
        <p:txBody>
          <a:bodyPr wrap="none" rtlCol="0">
            <a:spAutoFit/>
          </a:bodyPr>
          <a:lstStyle/>
          <a:p>
            <a:r>
              <a:rPr lang="en-US" sz="2400">
                <a:solidFill>
                  <a:srgbClr val="0070C0"/>
                </a:solidFill>
              </a:rPr>
              <a:t>predicate</a:t>
            </a:r>
          </a:p>
        </p:txBody>
      </p:sp>
      <p:pic>
        <p:nvPicPr>
          <p:cNvPr id="7" name="Picture 6">
            <a:extLst>
              <a:ext uri="{FF2B5EF4-FFF2-40B4-BE49-F238E27FC236}">
                <a16:creationId xmlns:a16="http://schemas.microsoft.com/office/drawing/2014/main" id="{B48FC338-21C8-DD46-BBB6-7F45834008EF}"/>
              </a:ext>
            </a:extLst>
          </p:cNvPr>
          <p:cNvPicPr>
            <a:picLocks noChangeAspect="1"/>
          </p:cNvPicPr>
          <p:nvPr/>
        </p:nvPicPr>
        <p:blipFill>
          <a:blip r:embed="rId3"/>
          <a:stretch>
            <a:fillRect/>
          </a:stretch>
        </p:blipFill>
        <p:spPr>
          <a:xfrm>
            <a:off x="6749689" y="1559868"/>
            <a:ext cx="3657600" cy="3892061"/>
          </a:xfrm>
          <a:prstGeom prst="rect">
            <a:avLst/>
          </a:prstGeom>
        </p:spPr>
      </p:pic>
      <p:sp>
        <p:nvSpPr>
          <p:cNvPr id="8" name="TextBox 7">
            <a:extLst>
              <a:ext uri="{FF2B5EF4-FFF2-40B4-BE49-F238E27FC236}">
                <a16:creationId xmlns:a16="http://schemas.microsoft.com/office/drawing/2014/main" id="{1CC50CB6-8758-B147-8AB5-F186D88FC231}"/>
              </a:ext>
            </a:extLst>
          </p:cNvPr>
          <p:cNvSpPr txBox="1"/>
          <p:nvPr/>
        </p:nvSpPr>
        <p:spPr>
          <a:xfrm>
            <a:off x="8110311" y="4386943"/>
            <a:ext cx="1088760" cy="461665"/>
          </a:xfrm>
          <a:prstGeom prst="rect">
            <a:avLst/>
          </a:prstGeom>
          <a:noFill/>
        </p:spPr>
        <p:txBody>
          <a:bodyPr wrap="none" rtlCol="0">
            <a:spAutoFit/>
          </a:bodyPr>
          <a:lstStyle/>
          <a:p>
            <a:r>
              <a:rPr lang="en-US" sz="2400">
                <a:solidFill>
                  <a:srgbClr val="FF0000"/>
                </a:solidFill>
              </a:rPr>
              <a:t>subject</a:t>
            </a:r>
          </a:p>
        </p:txBody>
      </p:sp>
      <p:sp>
        <p:nvSpPr>
          <p:cNvPr id="9" name="TextBox 8">
            <a:extLst>
              <a:ext uri="{FF2B5EF4-FFF2-40B4-BE49-F238E27FC236}">
                <a16:creationId xmlns:a16="http://schemas.microsoft.com/office/drawing/2014/main" id="{9204DCF9-C616-BF49-9037-2331749984BA}"/>
              </a:ext>
            </a:extLst>
          </p:cNvPr>
          <p:cNvSpPr txBox="1"/>
          <p:nvPr/>
        </p:nvSpPr>
        <p:spPr>
          <a:xfrm>
            <a:off x="9726654" y="4778829"/>
            <a:ext cx="1361270" cy="461665"/>
          </a:xfrm>
          <a:prstGeom prst="rect">
            <a:avLst/>
          </a:prstGeom>
          <a:noFill/>
        </p:spPr>
        <p:txBody>
          <a:bodyPr wrap="none" rtlCol="0">
            <a:spAutoFit/>
          </a:bodyPr>
          <a:lstStyle/>
          <a:p>
            <a:r>
              <a:rPr lang="en-US" sz="2400">
                <a:solidFill>
                  <a:srgbClr val="0070C0"/>
                </a:solidFill>
              </a:rPr>
              <a:t>predicate</a:t>
            </a:r>
          </a:p>
        </p:txBody>
      </p:sp>
      <p:sp>
        <p:nvSpPr>
          <p:cNvPr id="10" name="TextBox 9">
            <a:extLst>
              <a:ext uri="{FF2B5EF4-FFF2-40B4-BE49-F238E27FC236}">
                <a16:creationId xmlns:a16="http://schemas.microsoft.com/office/drawing/2014/main" id="{F40B7773-0577-4D45-80CA-EC71545F9038}"/>
              </a:ext>
            </a:extLst>
          </p:cNvPr>
          <p:cNvSpPr txBox="1"/>
          <p:nvPr/>
        </p:nvSpPr>
        <p:spPr>
          <a:xfrm>
            <a:off x="912236" y="5677011"/>
            <a:ext cx="5575650" cy="461665"/>
          </a:xfrm>
          <a:prstGeom prst="rect">
            <a:avLst/>
          </a:prstGeom>
          <a:noFill/>
        </p:spPr>
        <p:txBody>
          <a:bodyPr wrap="square" rtlCol="0">
            <a:spAutoFit/>
          </a:bodyPr>
          <a:lstStyle/>
          <a:p>
            <a:r>
              <a:rPr lang="en-US" sz="2400">
                <a:solidFill>
                  <a:srgbClr val="FF0000"/>
                </a:solidFill>
              </a:rPr>
              <a:t>Theresa</a:t>
            </a:r>
            <a:r>
              <a:rPr lang="en-US" sz="2400"/>
              <a:t> is a </a:t>
            </a:r>
            <a:r>
              <a:rPr lang="en-US" sz="2400">
                <a:solidFill>
                  <a:srgbClr val="0070C0"/>
                </a:solidFill>
              </a:rPr>
              <a:t>linguist</a:t>
            </a:r>
            <a:r>
              <a:rPr lang="en-US" sz="2400"/>
              <a:t>/smart/in Cambridge.</a:t>
            </a:r>
          </a:p>
        </p:txBody>
      </p:sp>
      <p:sp>
        <p:nvSpPr>
          <p:cNvPr id="11" name="TextBox 10">
            <a:extLst>
              <a:ext uri="{FF2B5EF4-FFF2-40B4-BE49-F238E27FC236}">
                <a16:creationId xmlns:a16="http://schemas.microsoft.com/office/drawing/2014/main" id="{581437E2-BF23-A641-A82C-BA7C01AE0C55}"/>
              </a:ext>
            </a:extLst>
          </p:cNvPr>
          <p:cNvSpPr txBox="1"/>
          <p:nvPr/>
        </p:nvSpPr>
        <p:spPr>
          <a:xfrm>
            <a:off x="7146388" y="5677011"/>
            <a:ext cx="4244499" cy="461665"/>
          </a:xfrm>
          <a:prstGeom prst="rect">
            <a:avLst/>
          </a:prstGeom>
          <a:noFill/>
        </p:spPr>
        <p:txBody>
          <a:bodyPr wrap="square" rtlCol="0">
            <a:spAutoFit/>
          </a:bodyPr>
          <a:lstStyle/>
          <a:p>
            <a:r>
              <a:rPr lang="en-US" sz="2400">
                <a:solidFill>
                  <a:srgbClr val="0070C0"/>
                </a:solidFill>
              </a:rPr>
              <a:t>The</a:t>
            </a:r>
            <a:r>
              <a:rPr lang="en-US" sz="2400"/>
              <a:t> </a:t>
            </a:r>
            <a:r>
              <a:rPr lang="en-US" sz="2400">
                <a:solidFill>
                  <a:srgbClr val="0070C0"/>
                </a:solidFill>
              </a:rPr>
              <a:t>linguist</a:t>
            </a:r>
            <a:r>
              <a:rPr lang="en-US" sz="2400"/>
              <a:t> is </a:t>
            </a:r>
            <a:r>
              <a:rPr lang="en-US" sz="2400">
                <a:solidFill>
                  <a:srgbClr val="FF0000"/>
                </a:solidFill>
              </a:rPr>
              <a:t>Theresa</a:t>
            </a:r>
            <a:r>
              <a:rPr lang="en-US" sz="2400"/>
              <a:t>.</a:t>
            </a:r>
          </a:p>
        </p:txBody>
      </p:sp>
      <p:sp>
        <p:nvSpPr>
          <p:cNvPr id="12" name="TextBox 11">
            <a:extLst>
              <a:ext uri="{FF2B5EF4-FFF2-40B4-BE49-F238E27FC236}">
                <a16:creationId xmlns:a16="http://schemas.microsoft.com/office/drawing/2014/main" id="{B9C4397D-CADA-2746-B5CA-3DEE034DDBD7}"/>
              </a:ext>
            </a:extLst>
          </p:cNvPr>
          <p:cNvSpPr txBox="1"/>
          <p:nvPr/>
        </p:nvSpPr>
        <p:spPr>
          <a:xfrm rot="16200000">
            <a:off x="4413273" y="2741398"/>
            <a:ext cx="1990165" cy="369332"/>
          </a:xfrm>
          <a:prstGeom prst="rect">
            <a:avLst/>
          </a:prstGeom>
          <a:noFill/>
        </p:spPr>
        <p:txBody>
          <a:bodyPr wrap="square" rtlCol="0">
            <a:spAutoFit/>
          </a:bodyPr>
          <a:lstStyle/>
          <a:p>
            <a:r>
              <a:rPr lang="en-US"/>
              <a:t>predicational</a:t>
            </a:r>
          </a:p>
        </p:txBody>
      </p:sp>
      <p:sp>
        <p:nvSpPr>
          <p:cNvPr id="13" name="TextBox 12">
            <a:extLst>
              <a:ext uri="{FF2B5EF4-FFF2-40B4-BE49-F238E27FC236}">
                <a16:creationId xmlns:a16="http://schemas.microsoft.com/office/drawing/2014/main" id="{43B9C393-CA65-F74F-B4EF-65F9D2B1F491}"/>
              </a:ext>
            </a:extLst>
          </p:cNvPr>
          <p:cNvSpPr txBox="1"/>
          <p:nvPr/>
        </p:nvSpPr>
        <p:spPr>
          <a:xfrm rot="16200000">
            <a:off x="9956154" y="2732108"/>
            <a:ext cx="1990165" cy="369332"/>
          </a:xfrm>
          <a:prstGeom prst="rect">
            <a:avLst/>
          </a:prstGeom>
          <a:noFill/>
        </p:spPr>
        <p:txBody>
          <a:bodyPr wrap="square" rtlCol="0">
            <a:spAutoFit/>
          </a:bodyPr>
          <a:lstStyle/>
          <a:p>
            <a:r>
              <a:rPr lang="en-US"/>
              <a:t>specificational</a:t>
            </a:r>
          </a:p>
        </p:txBody>
      </p:sp>
      <p:sp>
        <p:nvSpPr>
          <p:cNvPr id="2" name="Slide Number Placeholder 1">
            <a:extLst>
              <a:ext uri="{FF2B5EF4-FFF2-40B4-BE49-F238E27FC236}">
                <a16:creationId xmlns:a16="http://schemas.microsoft.com/office/drawing/2014/main" id="{9FF08C56-A5DC-FB46-9470-ED702A8A850A}"/>
              </a:ext>
            </a:extLst>
          </p:cNvPr>
          <p:cNvSpPr>
            <a:spLocks noGrp="1"/>
          </p:cNvSpPr>
          <p:nvPr>
            <p:ph type="sldNum" sz="quarter" idx="12"/>
          </p:nvPr>
        </p:nvSpPr>
        <p:spPr/>
        <p:txBody>
          <a:bodyPr/>
          <a:lstStyle/>
          <a:p>
            <a:fld id="{D5675876-5BBB-A84C-A8B8-0D1D6233F6B7}" type="slidenum">
              <a:rPr lang="en-US"/>
              <a:t>14</a:t>
            </a:fld>
            <a:endParaRPr lang="en-US"/>
          </a:p>
        </p:txBody>
      </p:sp>
    </p:spTree>
    <p:extLst>
      <p:ext uri="{BB962C8B-B14F-4D97-AF65-F5344CB8AC3E}">
        <p14:creationId xmlns:p14="http://schemas.microsoft.com/office/powerpoint/2010/main" val="332858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274 -0.00023 C -0.03828 -0.01597 -0.07929 -0.03148 -0.1 -0.08125 C -0.1207 -0.13102 -0.12109 -0.21482 -0.12135 -0.29861 " pathEditMode="relative" ptsTypes="AAA">
                                      <p:cBhvr>
                                        <p:cTn id="6" dur="2000" fill="hold"/>
                                        <p:tgtEl>
                                          <p:spTgt spid="5"/>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4.16667E-6 -4.07407E-6 C -0.07149 0.02223 -0.14258 0.04491 -0.19011 -0.01504 C -0.23763 -0.075 -0.26133 -0.21759 -0.28503 -0.35995 " pathEditMode="relative" rAng="0" ptsTypes="AAA">
                                      <p:cBhvr>
                                        <p:cTn id="22" dur="2000" fill="hold"/>
                                        <p:tgtEl>
                                          <p:spTgt spid="9"/>
                                        </p:tgtEl>
                                        <p:attrNameLst>
                                          <p:attrName>ppt_x</p:attrName>
                                          <p:attrName>ppt_y</p:attrName>
                                        </p:attrNameLst>
                                      </p:cBhvr>
                                      <p:rCtr x="-14258" y="-1685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9" grpId="1"/>
      <p:bldP spid="11"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57D148-6D09-0444-9066-D479FDF8D590}"/>
              </a:ext>
            </a:extLst>
          </p:cNvPr>
          <p:cNvSpPr>
            <a:spLocks noGrp="1"/>
          </p:cNvSpPr>
          <p:nvPr>
            <p:ph idx="1"/>
          </p:nvPr>
        </p:nvSpPr>
        <p:spPr>
          <a:xfrm>
            <a:off x="1371599" y="1404257"/>
            <a:ext cx="10354235" cy="4915861"/>
          </a:xfrm>
        </p:spPr>
        <p:txBody>
          <a:bodyPr/>
          <a:lstStyle/>
          <a:p>
            <a:pPr marL="0" lvl="0" indent="0">
              <a:buNone/>
              <a:tabLst>
                <a:tab pos="574675" algn="l"/>
                <a:tab pos="1063625" algn="l"/>
                <a:tab pos="2614613" algn="l"/>
                <a:tab pos="4221163" algn="l"/>
                <a:tab pos="5903913" algn="l"/>
              </a:tabLst>
            </a:pPr>
            <a:r>
              <a:rPr lang="en-US"/>
              <a:t>(6) (In an animal folktale.)</a:t>
            </a:r>
          </a:p>
          <a:p>
            <a:pPr marL="0" lvl="0" indent="0">
              <a:buNone/>
              <a:tabLst>
                <a:tab pos="574675" algn="l"/>
                <a:tab pos="2170113" algn="l"/>
                <a:tab pos="3678238" algn="l"/>
                <a:tab pos="5284788" algn="l"/>
                <a:tab pos="5903913" algn="l"/>
              </a:tabLst>
            </a:pPr>
            <a:r>
              <a:rPr lang="en-US"/>
              <a:t>a.	Mû-tûûri	w-eétû 	</a:t>
            </a:r>
            <a:r>
              <a:rPr lang="en-US" b="1">
                <a:solidFill>
                  <a:srgbClr val="FF0000"/>
                </a:solidFill>
              </a:rPr>
              <a:t>a</a:t>
            </a:r>
            <a:r>
              <a:rPr lang="en-US"/>
              <a:t>-a-rî	m-bûri.</a:t>
            </a:r>
            <a:br>
              <a:rPr lang="en-US"/>
            </a:br>
            <a:r>
              <a:rPr lang="en-US"/>
              <a:t>	1-neighbour	1-</a:t>
            </a:r>
            <a:r>
              <a:rPr lang="en-US" cap="small"/>
              <a:t>poss</a:t>
            </a:r>
            <a:r>
              <a:rPr lang="en-US"/>
              <a:t>.</a:t>
            </a:r>
            <a:r>
              <a:rPr lang="en-US" cap="small"/>
              <a:t>1pl</a:t>
            </a:r>
            <a:r>
              <a:rPr lang="en-US"/>
              <a:t>	</a:t>
            </a:r>
            <a:r>
              <a:rPr lang="en-US" cap="small"/>
              <a:t>1sm-pst</a:t>
            </a:r>
            <a:r>
              <a:rPr lang="en-US"/>
              <a:t>-be	9-goat</a:t>
            </a:r>
            <a:br>
              <a:rPr lang="en-US"/>
            </a:br>
            <a:r>
              <a:rPr lang="en-US"/>
              <a:t>	‘Our neighbour was a goat.’</a:t>
            </a:r>
          </a:p>
          <a:p>
            <a:pPr marL="0" indent="0">
              <a:buNone/>
              <a:tabLst>
                <a:tab pos="574675" algn="l"/>
                <a:tab pos="1063625" algn="l"/>
                <a:tab pos="2614613" algn="l"/>
                <a:tab pos="4221163" algn="l"/>
                <a:tab pos="5903913" algn="l"/>
              </a:tabLst>
            </a:pPr>
            <a:endParaRPr lang="en-US"/>
          </a:p>
          <a:p>
            <a:pPr marL="0" lvl="0" indent="0">
              <a:buNone/>
              <a:tabLst>
                <a:tab pos="574675" algn="l"/>
                <a:tab pos="1508125" algn="l"/>
                <a:tab pos="3103563" algn="l"/>
                <a:tab pos="4710113" algn="l"/>
                <a:tab pos="6350000" algn="l"/>
              </a:tabLst>
            </a:pPr>
            <a:r>
              <a:rPr lang="en-US"/>
              <a:t>b.	M-bûri	îî-ra	</a:t>
            </a:r>
            <a:r>
              <a:rPr lang="en-US" b="1">
                <a:solidFill>
                  <a:srgbClr val="FF0000"/>
                </a:solidFill>
              </a:rPr>
              <a:t>y</a:t>
            </a:r>
            <a:r>
              <a:rPr lang="en-US"/>
              <a:t>-aa-rî	mû-tûri	w-eétû.</a:t>
            </a:r>
            <a:br>
              <a:rPr lang="en-US"/>
            </a:br>
            <a:r>
              <a:rPr lang="en-US"/>
              <a:t>	9-goat	9-</a:t>
            </a:r>
            <a:r>
              <a:rPr lang="en-US" cap="small"/>
              <a:t>dem.dist</a:t>
            </a:r>
            <a:r>
              <a:rPr lang="en-US"/>
              <a:t>	</a:t>
            </a:r>
            <a:r>
              <a:rPr lang="en-US" cap="small"/>
              <a:t>9sm-pst</a:t>
            </a:r>
            <a:r>
              <a:rPr lang="en-US"/>
              <a:t>-be	1-neighbour	1</a:t>
            </a:r>
            <a:r>
              <a:rPr lang="en-US" cap="small"/>
              <a:t>-poss.1pl</a:t>
            </a:r>
            <a:br>
              <a:rPr lang="en-US"/>
            </a:br>
            <a:r>
              <a:rPr lang="en-US"/>
              <a:t>	‘That goat was our neighbour.’</a:t>
            </a:r>
          </a:p>
        </p:txBody>
      </p:sp>
      <p:sp>
        <p:nvSpPr>
          <p:cNvPr id="2" name="Slide Number Placeholder 1">
            <a:extLst>
              <a:ext uri="{FF2B5EF4-FFF2-40B4-BE49-F238E27FC236}">
                <a16:creationId xmlns:a16="http://schemas.microsoft.com/office/drawing/2014/main" id="{E7240D6F-8FF7-444F-9FB0-2C8B19193841}"/>
              </a:ext>
            </a:extLst>
          </p:cNvPr>
          <p:cNvSpPr>
            <a:spLocks noGrp="1"/>
          </p:cNvSpPr>
          <p:nvPr>
            <p:ph type="sldNum" sz="quarter" idx="12"/>
          </p:nvPr>
        </p:nvSpPr>
        <p:spPr/>
        <p:txBody>
          <a:bodyPr/>
          <a:lstStyle/>
          <a:p>
            <a:fld id="{D5675876-5BBB-A84C-A8B8-0D1D6233F6B7}" type="slidenum">
              <a:rPr lang="en-US"/>
              <a:t>15</a:t>
            </a:fld>
            <a:endParaRPr lang="en-US"/>
          </a:p>
        </p:txBody>
      </p:sp>
    </p:spTree>
    <p:extLst>
      <p:ext uri="{BB962C8B-B14F-4D97-AF65-F5344CB8AC3E}">
        <p14:creationId xmlns:p14="http://schemas.microsoft.com/office/powerpoint/2010/main" val="3037300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tx2"/>
            </a:solidFill>
          </a:ln>
        </p:spPr>
        <p:txBody>
          <a:bodyPr/>
          <a:lstStyle/>
          <a:p>
            <a:pPr marL="0" indent="0">
              <a:buNone/>
            </a:pPr>
            <a:r>
              <a:rPr lang="en-US"/>
              <a:t>NP ni NP</a:t>
            </a:r>
            <a:br>
              <a:rPr lang="en-US"/>
            </a:br>
            <a:r>
              <a:rPr lang="en-US"/>
              <a:t>Jane ni teacher</a:t>
            </a:r>
          </a:p>
          <a:p>
            <a:pPr marL="0" indent="0">
              <a:buNone/>
            </a:pPr>
            <a:r>
              <a:rPr lang="en-US" b="1"/>
              <a:t>copular clause</a:t>
            </a:r>
          </a:p>
          <a:p>
            <a:pPr marL="0" indent="0">
              <a:buNone/>
            </a:pPr>
            <a:r>
              <a:rPr lang="en-US" b="1">
                <a:solidFill>
                  <a:srgbClr val="00B050"/>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 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pseudocleft</a:t>
            </a:r>
          </a:p>
          <a:p>
            <a:pPr marL="0" indent="0">
              <a:buFont typeface="Franklin Gothic Book" panose="020B0503020102020204" pitchFamily="34" charset="0"/>
              <a:buNone/>
            </a:pPr>
            <a:endParaRPr lang="en-US">
              <a:solidFill>
                <a:schemeClr val="bg1">
                  <a:lumMod val="75000"/>
                </a:schemeClr>
              </a:solidFill>
            </a:endParaRPr>
          </a:p>
          <a:p>
            <a:pPr marL="0" indent="0">
              <a:buFont typeface="Franklin Gothic Book" panose="020B0503020102020204" pitchFamily="34" charset="0"/>
              <a:buNone/>
            </a:pPr>
            <a:r>
              <a:rPr lang="en-US">
                <a:solidFill>
                  <a:schemeClr val="bg1">
                    <a:lumMod val="75000"/>
                  </a:schemeClr>
                </a:solidFill>
              </a:rPr>
              <a:t>NP ni FR</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2229330"/>
            <a:ext cx="3407228" cy="3289727"/>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ni-pro 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reverse n’we construction</a:t>
            </a:r>
          </a:p>
          <a:p>
            <a:pPr marL="0" indent="0">
              <a:buFont typeface="Franklin Gothic Book" panose="020B0503020102020204" pitchFamily="34" charset="0"/>
              <a:buNone/>
            </a:pPr>
            <a:endParaRPr lang="en-US">
              <a:solidFill>
                <a:schemeClr val="bg1">
                  <a:lumMod val="75000"/>
                </a:schemeClr>
              </a:solidFill>
            </a:endParaRPr>
          </a:p>
          <a:p>
            <a:pPr marL="0" indent="0">
              <a:buFont typeface="Franklin Gothic Book" panose="020B0503020102020204" pitchFamily="34" charset="0"/>
              <a:buNone/>
            </a:pPr>
            <a:r>
              <a:rPr lang="en-US">
                <a:solidFill>
                  <a:schemeClr val="bg1">
                    <a:lumMod val="75000"/>
                  </a:schemeClr>
                </a:solidFill>
              </a:rPr>
              <a:t>NP ni-pro REL</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t>predicational/specificational</a:t>
            </a:r>
            <a:endParaRPr lang="en-US">
              <a:solidFill>
                <a:schemeClr val="bg1">
                  <a:lumMod val="75000"/>
                </a:schemeClr>
              </a:solidFill>
            </a:endParaRPr>
          </a:p>
          <a:p>
            <a:pPr marL="0" indent="0" algn="r">
              <a:buFont typeface="Franklin Gothic Book" panose="020B0503020102020204" pitchFamily="34" charset="0"/>
              <a:buNone/>
            </a:pPr>
            <a:r>
              <a:rPr lang="en-US">
                <a:solidFill>
                  <a:schemeClr val="bg1">
                    <a:lumMod val="75000"/>
                  </a:schemeClr>
                </a:solidFill>
              </a:rPr>
              <a:t>focus initial/final</a:t>
            </a:r>
          </a:p>
        </p:txBody>
      </p:sp>
      <p:sp>
        <p:nvSpPr>
          <p:cNvPr id="7" name="Slide Number Placeholder 6">
            <a:extLst>
              <a:ext uri="{FF2B5EF4-FFF2-40B4-BE49-F238E27FC236}">
                <a16:creationId xmlns:a16="http://schemas.microsoft.com/office/drawing/2014/main" id="{17402B89-9D41-2443-B066-C3FB6F3C7C7B}"/>
              </a:ext>
            </a:extLst>
          </p:cNvPr>
          <p:cNvSpPr>
            <a:spLocks noGrp="1"/>
          </p:cNvSpPr>
          <p:nvPr>
            <p:ph type="sldNum" sz="quarter" idx="12"/>
          </p:nvPr>
        </p:nvSpPr>
        <p:spPr/>
        <p:txBody>
          <a:bodyPr/>
          <a:lstStyle/>
          <a:p>
            <a:fld id="{D5675876-5BBB-A84C-A8B8-0D1D6233F6B7}" type="slidenum">
              <a:rPr lang="en-US"/>
              <a:t>16</a:t>
            </a:fld>
            <a:endParaRPr lang="en-US"/>
          </a:p>
        </p:txBody>
      </p:sp>
    </p:spTree>
    <p:extLst>
      <p:ext uri="{BB962C8B-B14F-4D97-AF65-F5344CB8AC3E}">
        <p14:creationId xmlns:p14="http://schemas.microsoft.com/office/powerpoint/2010/main" val="3370576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tx2"/>
            </a:solidFill>
          </a:ln>
        </p:spPr>
        <p:txBody>
          <a:bodyPr/>
          <a:lstStyle/>
          <a:p>
            <a:pPr marL="0" indent="0">
              <a:buNone/>
            </a:pPr>
            <a:r>
              <a:rPr lang="en-US"/>
              <a:t>NP ni NP</a:t>
            </a:r>
            <a:br>
              <a:rPr lang="en-US"/>
            </a:br>
            <a:r>
              <a:rPr lang="en-US"/>
              <a:t>Jane ni teacher</a:t>
            </a:r>
          </a:p>
          <a:p>
            <a:pPr marL="0" indent="0">
              <a:buNone/>
            </a:pPr>
            <a:r>
              <a:rPr lang="en-US" b="1"/>
              <a:t>copular clause</a:t>
            </a:r>
          </a:p>
          <a:p>
            <a:pPr marL="0" indent="0">
              <a:buNone/>
            </a:pPr>
            <a:r>
              <a:rPr lang="en-US" b="1">
                <a:solidFill>
                  <a:srgbClr val="00B050"/>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 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pseudocleft</a:t>
            </a:r>
          </a:p>
          <a:p>
            <a:pPr marL="0" indent="0">
              <a:buFont typeface="Franklin Gothic Book" panose="020B0503020102020204" pitchFamily="34" charset="0"/>
              <a:buNone/>
            </a:pPr>
            <a:endParaRPr lang="en-US">
              <a:solidFill>
                <a:schemeClr val="bg1">
                  <a:lumMod val="75000"/>
                </a:schemeClr>
              </a:solidFill>
            </a:endParaRPr>
          </a:p>
          <a:p>
            <a:pPr marL="0" indent="0">
              <a:buFont typeface="Franklin Gothic Book" panose="020B0503020102020204" pitchFamily="34" charset="0"/>
              <a:buNone/>
            </a:pPr>
            <a:r>
              <a:rPr lang="en-US">
                <a:solidFill>
                  <a:schemeClr val="bg1">
                    <a:lumMod val="75000"/>
                  </a:schemeClr>
                </a:solidFill>
              </a:rPr>
              <a:t>NP ni FR</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2229330"/>
            <a:ext cx="3407228" cy="3289727"/>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ni-pro 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reverse n’we construction</a:t>
            </a:r>
          </a:p>
          <a:p>
            <a:pPr marL="0" indent="0">
              <a:buFont typeface="Franklin Gothic Book" panose="020B0503020102020204" pitchFamily="34" charset="0"/>
              <a:buNone/>
            </a:pPr>
            <a:endParaRPr lang="en-US">
              <a:solidFill>
                <a:schemeClr val="bg1">
                  <a:lumMod val="75000"/>
                </a:schemeClr>
              </a:solidFill>
            </a:endParaRPr>
          </a:p>
          <a:p>
            <a:pPr marL="0" indent="0">
              <a:buFont typeface="Franklin Gothic Book" panose="020B0503020102020204" pitchFamily="34" charset="0"/>
              <a:buNone/>
            </a:pPr>
            <a:r>
              <a:rPr lang="en-US">
                <a:solidFill>
                  <a:schemeClr val="bg1">
                    <a:lumMod val="75000"/>
                  </a:schemeClr>
                </a:solidFill>
              </a:rPr>
              <a:t>NP ni-pro REL</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solidFill>
                  <a:schemeClr val="bg1">
                    <a:lumMod val="75000"/>
                  </a:schemeClr>
                </a:solidFill>
              </a:rPr>
              <a:t>predicational/specificational</a:t>
            </a:r>
          </a:p>
          <a:p>
            <a:pPr marL="0" indent="0" algn="r">
              <a:buFont typeface="Franklin Gothic Book" panose="020B0503020102020204" pitchFamily="34" charset="0"/>
              <a:buNone/>
            </a:pPr>
            <a:r>
              <a:rPr lang="en-US"/>
              <a:t>focus initial/final</a:t>
            </a:r>
            <a:endParaRPr lang="en-US">
              <a:solidFill>
                <a:schemeClr val="bg1">
                  <a:lumMod val="75000"/>
                </a:schemeClr>
              </a:solidFill>
            </a:endParaRPr>
          </a:p>
        </p:txBody>
      </p:sp>
      <p:sp>
        <p:nvSpPr>
          <p:cNvPr id="7" name="Slide Number Placeholder 6">
            <a:extLst>
              <a:ext uri="{FF2B5EF4-FFF2-40B4-BE49-F238E27FC236}">
                <a16:creationId xmlns:a16="http://schemas.microsoft.com/office/drawing/2014/main" id="{4756102C-D325-2340-9B02-8294D7B0EAA1}"/>
              </a:ext>
            </a:extLst>
          </p:cNvPr>
          <p:cNvSpPr>
            <a:spLocks noGrp="1"/>
          </p:cNvSpPr>
          <p:nvPr>
            <p:ph type="sldNum" sz="quarter" idx="12"/>
          </p:nvPr>
        </p:nvSpPr>
        <p:spPr/>
        <p:txBody>
          <a:bodyPr/>
          <a:lstStyle/>
          <a:p>
            <a:fld id="{D5675876-5BBB-A84C-A8B8-0D1D6233F6B7}" type="slidenum">
              <a:rPr lang="en-US"/>
              <a:t>17</a:t>
            </a:fld>
            <a:endParaRPr lang="en-US"/>
          </a:p>
        </p:txBody>
      </p:sp>
    </p:spTree>
    <p:extLst>
      <p:ext uri="{BB962C8B-B14F-4D97-AF65-F5344CB8AC3E}">
        <p14:creationId xmlns:p14="http://schemas.microsoft.com/office/powerpoint/2010/main" val="518212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5C41E9-6B02-B640-8993-BD8BA8B4BF3E}"/>
              </a:ext>
            </a:extLst>
          </p:cNvPr>
          <p:cNvSpPr>
            <a:spLocks noGrp="1"/>
          </p:cNvSpPr>
          <p:nvPr>
            <p:ph idx="1"/>
          </p:nvPr>
        </p:nvSpPr>
        <p:spPr>
          <a:xfrm>
            <a:off x="1468970" y="1214714"/>
            <a:ext cx="10515600" cy="4351338"/>
          </a:xfrm>
        </p:spPr>
        <p:txBody>
          <a:bodyPr>
            <a:noAutofit/>
          </a:bodyPr>
          <a:lstStyle/>
          <a:p>
            <a:pPr marL="0" lvl="0" indent="0">
              <a:buNone/>
            </a:pPr>
            <a:r>
              <a:rPr lang="en-US"/>
              <a:t>(7) (I’ve been referred to room B10 to find Aron. There are five people in the room. Who is Aron?)</a:t>
            </a:r>
          </a:p>
          <a:p>
            <a:pPr marL="0" lvl="0" indent="0">
              <a:buNone/>
              <a:tabLst>
                <a:tab pos="922338" algn="l"/>
                <a:tab pos="1465263" algn="l"/>
              </a:tabLst>
            </a:pPr>
            <a:r>
              <a:rPr lang="en-US"/>
              <a:t>Aron	n’	</a:t>
            </a:r>
            <a:r>
              <a:rPr lang="en-US" u="sng"/>
              <a:t>ûyû</a:t>
            </a:r>
            <a:r>
              <a:rPr lang="en-US"/>
              <a:t>.</a:t>
            </a:r>
            <a:br>
              <a:rPr lang="en-US" b="1" u="sng"/>
            </a:br>
            <a:r>
              <a:rPr lang="en-US"/>
              <a:t>1.Aron	</a:t>
            </a:r>
            <a:r>
              <a:rPr lang="en-US" cap="small"/>
              <a:t>cop</a:t>
            </a:r>
            <a:r>
              <a:rPr lang="en-US"/>
              <a:t>	1.</a:t>
            </a:r>
            <a:r>
              <a:rPr lang="en-US" cap="small"/>
              <a:t>dem.prox</a:t>
            </a:r>
            <a:br>
              <a:rPr lang="en-US" cap="small"/>
            </a:br>
            <a:r>
              <a:rPr lang="en-US"/>
              <a:t>‘Aron is this (one).’</a:t>
            </a:r>
          </a:p>
          <a:p>
            <a:pPr marL="0" lvl="0" indent="0">
              <a:buNone/>
            </a:pPr>
            <a:r>
              <a:rPr lang="en-US" baseline="30000"/>
              <a:t>#</a:t>
            </a:r>
            <a:r>
              <a:rPr lang="en-US"/>
              <a:t>Ûyû n’Aron.</a:t>
            </a:r>
          </a:p>
          <a:p>
            <a:pPr marL="0" indent="0">
              <a:buNone/>
            </a:pPr>
            <a:r>
              <a:rPr lang="en-US"/>
              <a:t> </a:t>
            </a:r>
          </a:p>
          <a:p>
            <a:pPr marL="0" lvl="0" indent="0">
              <a:buNone/>
            </a:pPr>
            <a:r>
              <a:rPr lang="en-US"/>
              <a:t>(8) (The university theatre club puts on a performance of the nativity every year.) </a:t>
            </a:r>
          </a:p>
          <a:p>
            <a:pPr marL="0" indent="0">
              <a:buNone/>
              <a:tabLst>
                <a:tab pos="1193800" algn="l"/>
                <a:tab pos="1855788" algn="l"/>
                <a:tab pos="3505200" algn="l"/>
                <a:tab pos="4752975" algn="l"/>
              </a:tabLst>
            </a:pPr>
            <a:r>
              <a:rPr lang="en-US"/>
              <a:t>Josef	n’	</a:t>
            </a:r>
            <a:r>
              <a:rPr lang="en-US" u="sng"/>
              <a:t>Onesmus</a:t>
            </a:r>
            <a:r>
              <a:rPr lang="en-US"/>
              <a:t> 	mw-anka	ûyû.</a:t>
            </a:r>
            <a:br>
              <a:rPr lang="en-US"/>
            </a:br>
            <a:r>
              <a:rPr lang="en-US"/>
              <a:t>1.Joseph	</a:t>
            </a:r>
            <a:r>
              <a:rPr lang="en-US" cap="small"/>
              <a:t>cop</a:t>
            </a:r>
            <a:r>
              <a:rPr lang="en-US"/>
              <a:t>	1.Onesmus	3-year	3.</a:t>
            </a:r>
            <a:r>
              <a:rPr lang="en-US" cap="small"/>
              <a:t>dem.prox</a:t>
            </a:r>
            <a:br>
              <a:rPr lang="en-US" cap="small"/>
            </a:br>
            <a:r>
              <a:rPr lang="en-US"/>
              <a:t>‘Onesmus is Joseph this year.’</a:t>
            </a:r>
          </a:p>
        </p:txBody>
      </p:sp>
      <p:sp>
        <p:nvSpPr>
          <p:cNvPr id="2" name="Slide Number Placeholder 1">
            <a:extLst>
              <a:ext uri="{FF2B5EF4-FFF2-40B4-BE49-F238E27FC236}">
                <a16:creationId xmlns:a16="http://schemas.microsoft.com/office/drawing/2014/main" id="{40F9DE17-3699-0649-9ED0-67B4888229B5}"/>
              </a:ext>
            </a:extLst>
          </p:cNvPr>
          <p:cNvSpPr>
            <a:spLocks noGrp="1"/>
          </p:cNvSpPr>
          <p:nvPr>
            <p:ph type="sldNum" sz="quarter" idx="12"/>
          </p:nvPr>
        </p:nvSpPr>
        <p:spPr/>
        <p:txBody>
          <a:bodyPr/>
          <a:lstStyle/>
          <a:p>
            <a:fld id="{D5675876-5BBB-A84C-A8B8-0D1D6233F6B7}" type="slidenum">
              <a:rPr lang="en-US"/>
              <a:t>18</a:t>
            </a:fld>
            <a:endParaRPr lang="en-US"/>
          </a:p>
        </p:txBody>
      </p:sp>
    </p:spTree>
    <p:extLst>
      <p:ext uri="{BB962C8B-B14F-4D97-AF65-F5344CB8AC3E}">
        <p14:creationId xmlns:p14="http://schemas.microsoft.com/office/powerpoint/2010/main" val="31517288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tx2"/>
            </a:solidFill>
          </a:ln>
        </p:spPr>
        <p:txBody>
          <a:bodyPr/>
          <a:lstStyle/>
          <a:p>
            <a:pPr marL="0" indent="0">
              <a:buNone/>
            </a:pPr>
            <a:r>
              <a:rPr lang="en-US" u="sng">
                <a:solidFill>
                  <a:srgbClr val="7030A0"/>
                </a:solidFill>
              </a:rPr>
              <a:t>NP</a:t>
            </a:r>
            <a:r>
              <a:rPr lang="en-US"/>
              <a:t> ni NP</a:t>
            </a:r>
            <a:br>
              <a:rPr lang="en-US"/>
            </a:br>
            <a:r>
              <a:rPr lang="en-US"/>
              <a:t>Jane ni teacher</a:t>
            </a:r>
          </a:p>
          <a:p>
            <a:pPr marL="0" indent="0">
              <a:buNone/>
            </a:pPr>
            <a:r>
              <a:rPr lang="en-US" b="1"/>
              <a:t>copular clause</a:t>
            </a:r>
          </a:p>
          <a:p>
            <a:pPr marL="0" indent="0">
              <a:buNone/>
            </a:pPr>
            <a:r>
              <a:rPr lang="en-US" b="1">
                <a:solidFill>
                  <a:srgbClr val="00B050"/>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 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pseudocleft</a:t>
            </a:r>
          </a:p>
          <a:p>
            <a:pPr marL="0" indent="0">
              <a:buFont typeface="Franklin Gothic Book" panose="020B0503020102020204" pitchFamily="34" charset="0"/>
              <a:buNone/>
            </a:pPr>
            <a:endParaRPr lang="en-US">
              <a:solidFill>
                <a:schemeClr val="bg1">
                  <a:lumMod val="75000"/>
                </a:schemeClr>
              </a:solidFill>
            </a:endParaRPr>
          </a:p>
          <a:p>
            <a:pPr marL="0" indent="0">
              <a:buFont typeface="Franklin Gothic Book" panose="020B0503020102020204" pitchFamily="34" charset="0"/>
              <a:buNone/>
            </a:pPr>
            <a:r>
              <a:rPr lang="en-US">
                <a:solidFill>
                  <a:schemeClr val="bg1">
                    <a:lumMod val="75000"/>
                  </a:schemeClr>
                </a:solidFill>
              </a:rPr>
              <a:t>NP ni FR</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2229330"/>
            <a:ext cx="3407228" cy="3289727"/>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ni-pro 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reverse n’we construction</a:t>
            </a:r>
          </a:p>
          <a:p>
            <a:pPr marL="0" indent="0">
              <a:buFont typeface="Franklin Gothic Book" panose="020B0503020102020204" pitchFamily="34" charset="0"/>
              <a:buNone/>
            </a:pPr>
            <a:endParaRPr lang="en-US">
              <a:solidFill>
                <a:schemeClr val="bg1">
                  <a:lumMod val="75000"/>
                </a:schemeClr>
              </a:solidFill>
            </a:endParaRPr>
          </a:p>
          <a:p>
            <a:pPr marL="0" indent="0">
              <a:buFont typeface="Franklin Gothic Book" panose="020B0503020102020204" pitchFamily="34" charset="0"/>
              <a:buNone/>
            </a:pPr>
            <a:r>
              <a:rPr lang="en-US">
                <a:solidFill>
                  <a:schemeClr val="bg1">
                    <a:lumMod val="75000"/>
                  </a:schemeClr>
                </a:solidFill>
              </a:rPr>
              <a:t>NP ni-pro REL</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solidFill>
                  <a:schemeClr val="bg1">
                    <a:lumMod val="75000"/>
                  </a:schemeClr>
                </a:solidFill>
              </a:rPr>
              <a:t>predicational/specificational</a:t>
            </a:r>
          </a:p>
          <a:p>
            <a:pPr marL="0" indent="0" algn="r">
              <a:buFont typeface="Franklin Gothic Book" panose="020B0503020102020204" pitchFamily="34" charset="0"/>
              <a:buNone/>
            </a:pPr>
            <a:r>
              <a:rPr lang="en-US"/>
              <a:t>focus initial/final</a:t>
            </a:r>
            <a:endParaRPr lang="en-US">
              <a:solidFill>
                <a:schemeClr val="bg1">
                  <a:lumMod val="75000"/>
                </a:schemeClr>
              </a:solidFill>
            </a:endParaRPr>
          </a:p>
        </p:txBody>
      </p:sp>
      <p:sp>
        <p:nvSpPr>
          <p:cNvPr id="7" name="Slide Number Placeholder 6">
            <a:extLst>
              <a:ext uri="{FF2B5EF4-FFF2-40B4-BE49-F238E27FC236}">
                <a16:creationId xmlns:a16="http://schemas.microsoft.com/office/drawing/2014/main" id="{73F9AED4-22E4-F04C-BDF6-C149F9BD8C2F}"/>
              </a:ext>
            </a:extLst>
          </p:cNvPr>
          <p:cNvSpPr>
            <a:spLocks noGrp="1"/>
          </p:cNvSpPr>
          <p:nvPr>
            <p:ph type="sldNum" sz="quarter" idx="12"/>
          </p:nvPr>
        </p:nvSpPr>
        <p:spPr/>
        <p:txBody>
          <a:bodyPr/>
          <a:lstStyle/>
          <a:p>
            <a:fld id="{D5675876-5BBB-A84C-A8B8-0D1D6233F6B7}" type="slidenum">
              <a:rPr lang="en-US"/>
              <a:t>19</a:t>
            </a:fld>
            <a:endParaRPr lang="en-US"/>
          </a:p>
        </p:txBody>
      </p:sp>
    </p:spTree>
    <p:extLst>
      <p:ext uri="{BB962C8B-B14F-4D97-AF65-F5344CB8AC3E}">
        <p14:creationId xmlns:p14="http://schemas.microsoft.com/office/powerpoint/2010/main" val="398140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bg1">
                <a:lumMod val="75000"/>
              </a:schemeClr>
            </a:solidFill>
          </a:ln>
        </p:spPr>
        <p:txBody>
          <a:bodyPr/>
          <a:lstStyle/>
          <a:p>
            <a:pPr marL="0" indent="0">
              <a:buNone/>
            </a:pPr>
            <a:r>
              <a:rPr lang="en-US" u="sng">
                <a:solidFill>
                  <a:schemeClr val="bg1">
                    <a:lumMod val="75000"/>
                  </a:schemeClr>
                </a:solidFill>
              </a:rPr>
              <a:t>NP</a:t>
            </a:r>
            <a:r>
              <a:rPr lang="en-US">
                <a:solidFill>
                  <a:schemeClr val="bg1">
                    <a:lumMod val="75000"/>
                  </a:schemeClr>
                </a:solidFill>
              </a:rPr>
              <a:t> ni NP</a:t>
            </a:r>
            <a:br>
              <a:rPr lang="en-US">
                <a:solidFill>
                  <a:schemeClr val="bg1">
                    <a:lumMod val="75000"/>
                  </a:schemeClr>
                </a:solidFill>
              </a:rPr>
            </a:br>
            <a:r>
              <a:rPr lang="en-US">
                <a:solidFill>
                  <a:schemeClr val="bg1">
                    <a:lumMod val="75000"/>
                  </a:schemeClr>
                </a:solidFill>
              </a:rPr>
              <a:t>Jane ni teacher</a:t>
            </a:r>
          </a:p>
          <a:p>
            <a:pPr marL="0" indent="0">
              <a:buNone/>
            </a:pPr>
            <a:r>
              <a:rPr lang="en-US" b="1">
                <a:solidFill>
                  <a:schemeClr val="bg1">
                    <a:lumMod val="75000"/>
                  </a:schemeClr>
                </a:solidFill>
              </a:rPr>
              <a:t>copular clause</a:t>
            </a:r>
          </a:p>
          <a:p>
            <a:pPr marL="0" indent="0">
              <a:buNone/>
            </a:pPr>
            <a:r>
              <a:rPr lang="en-US" b="1">
                <a:solidFill>
                  <a:schemeClr val="bg1">
                    <a:lumMod val="75000"/>
                  </a:schemeClr>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t>FR ni NP</a:t>
            </a:r>
            <a:br>
              <a:rPr lang="en-US"/>
            </a:br>
            <a:r>
              <a:rPr lang="en-US"/>
              <a:t>who teaches ni Jane</a:t>
            </a:r>
          </a:p>
          <a:p>
            <a:pPr marL="0" indent="0">
              <a:buFont typeface="Franklin Gothic Book" panose="020B0503020102020204" pitchFamily="34" charset="0"/>
              <a:buNone/>
            </a:pPr>
            <a:r>
              <a:rPr lang="en-US" b="1"/>
              <a:t>pseudocleft</a:t>
            </a:r>
          </a:p>
          <a:p>
            <a:pPr marL="0" indent="0">
              <a:buFont typeface="Franklin Gothic Book" panose="020B0503020102020204" pitchFamily="34" charset="0"/>
              <a:buNone/>
            </a:pPr>
            <a:endParaRPr lang="en-US"/>
          </a:p>
          <a:p>
            <a:pPr marL="0" indent="0">
              <a:buFont typeface="Franklin Gothic Book" panose="020B0503020102020204" pitchFamily="34" charset="0"/>
              <a:buNone/>
            </a:pPr>
            <a:r>
              <a:rPr lang="en-US">
                <a:solidFill>
                  <a:schemeClr val="bg1">
                    <a:lumMod val="75000"/>
                  </a:schemeClr>
                </a:solidFill>
              </a:rPr>
              <a:t>NP ni FR</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2229330"/>
            <a:ext cx="3407228" cy="3289727"/>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ni-pro 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reverse n’we construction</a:t>
            </a:r>
          </a:p>
          <a:p>
            <a:pPr marL="0" indent="0">
              <a:buFont typeface="Franklin Gothic Book" panose="020B0503020102020204" pitchFamily="34" charset="0"/>
              <a:buNone/>
            </a:pPr>
            <a:endParaRPr lang="en-US">
              <a:solidFill>
                <a:schemeClr val="bg1">
                  <a:lumMod val="75000"/>
                </a:schemeClr>
              </a:solidFill>
            </a:endParaRPr>
          </a:p>
          <a:p>
            <a:pPr marL="0" indent="0">
              <a:buFont typeface="Franklin Gothic Book" panose="020B0503020102020204" pitchFamily="34" charset="0"/>
              <a:buNone/>
            </a:pPr>
            <a:r>
              <a:rPr lang="en-US">
                <a:solidFill>
                  <a:schemeClr val="bg1">
                    <a:lumMod val="75000"/>
                  </a:schemeClr>
                </a:solidFill>
              </a:rPr>
              <a:t>NP ni-pro REL</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t>predicational/specificational</a:t>
            </a:r>
            <a:endParaRPr lang="en-US">
              <a:solidFill>
                <a:schemeClr val="bg1">
                  <a:lumMod val="75000"/>
                </a:schemeClr>
              </a:solidFill>
            </a:endParaRPr>
          </a:p>
          <a:p>
            <a:pPr marL="0" indent="0" algn="r">
              <a:buFont typeface="Franklin Gothic Book" panose="020B0503020102020204" pitchFamily="34" charset="0"/>
              <a:buNone/>
            </a:pPr>
            <a:r>
              <a:rPr lang="en-US">
                <a:solidFill>
                  <a:schemeClr val="bg1">
                    <a:lumMod val="75000"/>
                  </a:schemeClr>
                </a:solidFill>
              </a:rPr>
              <a:t>focus initial/final</a:t>
            </a:r>
          </a:p>
        </p:txBody>
      </p:sp>
      <p:sp>
        <p:nvSpPr>
          <p:cNvPr id="7" name="Slide Number Placeholder 6">
            <a:extLst>
              <a:ext uri="{FF2B5EF4-FFF2-40B4-BE49-F238E27FC236}">
                <a16:creationId xmlns:a16="http://schemas.microsoft.com/office/drawing/2014/main" id="{B5AA13CB-C07F-FB43-9970-B49F518BB474}"/>
              </a:ext>
            </a:extLst>
          </p:cNvPr>
          <p:cNvSpPr>
            <a:spLocks noGrp="1"/>
          </p:cNvSpPr>
          <p:nvPr>
            <p:ph type="sldNum" sz="quarter" idx="12"/>
          </p:nvPr>
        </p:nvSpPr>
        <p:spPr/>
        <p:txBody>
          <a:bodyPr/>
          <a:lstStyle/>
          <a:p>
            <a:fld id="{D5675876-5BBB-A84C-A8B8-0D1D6233F6B7}" type="slidenum">
              <a:rPr lang="en-US"/>
              <a:t>20</a:t>
            </a:fld>
            <a:endParaRPr lang="en-US"/>
          </a:p>
        </p:txBody>
      </p:sp>
    </p:spTree>
    <p:extLst>
      <p:ext uri="{BB962C8B-B14F-4D97-AF65-F5344CB8AC3E}">
        <p14:creationId xmlns:p14="http://schemas.microsoft.com/office/powerpoint/2010/main" val="1476042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8744CB-31C6-944B-9E6F-90781CA778C2}"/>
              </a:ext>
            </a:extLst>
          </p:cNvPr>
          <p:cNvSpPr>
            <a:spLocks noGrp="1"/>
          </p:cNvSpPr>
          <p:nvPr>
            <p:ph idx="1"/>
          </p:nvPr>
        </p:nvSpPr>
        <p:spPr>
          <a:xfrm>
            <a:off x="1358152" y="1586753"/>
            <a:ext cx="10354235" cy="4034118"/>
          </a:xfrm>
        </p:spPr>
        <p:txBody>
          <a:bodyPr/>
          <a:lstStyle/>
          <a:p>
            <a:pPr marL="0" indent="0">
              <a:buNone/>
              <a:tabLst>
                <a:tab pos="531813" algn="l"/>
                <a:tab pos="2170113" algn="l"/>
                <a:tab pos="3103563" algn="l"/>
                <a:tab pos="4927600" algn="l"/>
                <a:tab pos="5459413" algn="l"/>
              </a:tabLst>
            </a:pPr>
            <a:r>
              <a:rPr lang="en-US"/>
              <a:t>(9)	[</a:t>
            </a:r>
            <a:r>
              <a:rPr lang="en-US" b="1"/>
              <a:t>Kî-rá	</a:t>
            </a:r>
            <a:r>
              <a:rPr lang="en-US"/>
              <a:t>Karîmi	á-rííng-iré]	í	mû-bíírá. </a:t>
            </a:r>
            <a:br>
              <a:rPr lang="en-US"/>
            </a:br>
            <a:r>
              <a:rPr lang="en-US"/>
              <a:t>	</a:t>
            </a:r>
            <a:r>
              <a:rPr lang="en-US" cap="small"/>
              <a:t>7-dem.dist	</a:t>
            </a:r>
            <a:r>
              <a:rPr lang="en-US"/>
              <a:t>Karimi	1</a:t>
            </a:r>
            <a:r>
              <a:rPr lang="en-US" cap="small"/>
              <a:t>sm</a:t>
            </a:r>
            <a:r>
              <a:rPr lang="en-US"/>
              <a:t>-kick-</a:t>
            </a:r>
            <a:r>
              <a:rPr lang="en-US" cap="small"/>
              <a:t>pfv	cop	</a:t>
            </a:r>
            <a:r>
              <a:rPr lang="en-US"/>
              <a:t>3-ball</a:t>
            </a:r>
            <a:br>
              <a:rPr lang="en-US"/>
            </a:br>
            <a:r>
              <a:rPr lang="en-US"/>
              <a:t>	'What Karîmi kicked is a ball’ (“nothing else”)</a:t>
            </a:r>
          </a:p>
          <a:p>
            <a:pPr marL="0" indent="0">
              <a:buNone/>
              <a:tabLst>
                <a:tab pos="531813" algn="l"/>
              </a:tabLst>
            </a:pPr>
            <a:endParaRPr lang="en-US"/>
          </a:p>
          <a:p>
            <a:pPr marL="0" indent="0">
              <a:buNone/>
              <a:tabLst>
                <a:tab pos="531813" algn="l"/>
                <a:tab pos="2127250" algn="l"/>
                <a:tab pos="4611688" algn="l"/>
                <a:tab pos="5861050" algn="l"/>
                <a:tab pos="6577013" algn="l"/>
                <a:tab pos="8042275" algn="l"/>
              </a:tabLst>
            </a:pPr>
            <a:r>
              <a:rPr lang="en-US"/>
              <a:t>(10)	[</a:t>
            </a:r>
            <a:r>
              <a:rPr lang="en-US" b="1"/>
              <a:t>Ba-rá	</a:t>
            </a:r>
            <a:r>
              <a:rPr lang="en-US"/>
              <a:t>ba-p-éer-w-é	tû-rámu]	i	tw-áána	tu-unka.</a:t>
            </a:r>
            <a:br>
              <a:rPr lang="en-US"/>
            </a:br>
            <a:r>
              <a:rPr lang="en-US"/>
              <a:t>	</a:t>
            </a:r>
            <a:r>
              <a:rPr lang="en-US" cap="small"/>
              <a:t>2-dem.dist	</a:t>
            </a:r>
            <a:r>
              <a:rPr lang="en-US"/>
              <a:t>2-give-</a:t>
            </a:r>
            <a:r>
              <a:rPr lang="en-US" cap="small"/>
              <a:t>pfv-pass-fv	</a:t>
            </a:r>
            <a:r>
              <a:rPr lang="en-US"/>
              <a:t>13-pens	</a:t>
            </a:r>
            <a:r>
              <a:rPr lang="en-US" cap="small"/>
              <a:t>cop	</a:t>
            </a:r>
            <a:r>
              <a:rPr lang="en-US"/>
              <a:t>13-children	13-only</a:t>
            </a:r>
            <a:br>
              <a:rPr lang="en-US"/>
            </a:br>
            <a:r>
              <a:rPr lang="en-US"/>
              <a:t>	‘Those that were given pens are the children only.'</a:t>
            </a:r>
          </a:p>
          <a:p>
            <a:pPr marL="0" indent="0">
              <a:buNone/>
              <a:tabLst>
                <a:tab pos="531813" algn="l"/>
              </a:tabLst>
            </a:pPr>
            <a:endParaRPr lang="en-US"/>
          </a:p>
        </p:txBody>
      </p:sp>
      <p:sp>
        <p:nvSpPr>
          <p:cNvPr id="2" name="Slide Number Placeholder 1">
            <a:extLst>
              <a:ext uri="{FF2B5EF4-FFF2-40B4-BE49-F238E27FC236}">
                <a16:creationId xmlns:a16="http://schemas.microsoft.com/office/drawing/2014/main" id="{DF568D58-4B7A-D048-99D1-60E41C7947C1}"/>
              </a:ext>
            </a:extLst>
          </p:cNvPr>
          <p:cNvSpPr>
            <a:spLocks noGrp="1"/>
          </p:cNvSpPr>
          <p:nvPr>
            <p:ph type="sldNum" sz="quarter" idx="12"/>
          </p:nvPr>
        </p:nvSpPr>
        <p:spPr/>
        <p:txBody>
          <a:bodyPr/>
          <a:lstStyle/>
          <a:p>
            <a:fld id="{D5675876-5BBB-A84C-A8B8-0D1D6233F6B7}" type="slidenum">
              <a:rPr lang="en-US"/>
              <a:t>21</a:t>
            </a:fld>
            <a:endParaRPr lang="en-US"/>
          </a:p>
        </p:txBody>
      </p:sp>
    </p:spTree>
    <p:extLst>
      <p:ext uri="{BB962C8B-B14F-4D97-AF65-F5344CB8AC3E}">
        <p14:creationId xmlns:p14="http://schemas.microsoft.com/office/powerpoint/2010/main" val="7669777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D4B725-A08E-1B4A-B543-E54EEDDBE731}"/>
              </a:ext>
            </a:extLst>
          </p:cNvPr>
          <p:cNvSpPr>
            <a:spLocks noGrp="1"/>
          </p:cNvSpPr>
          <p:nvPr>
            <p:ph idx="1"/>
          </p:nvPr>
        </p:nvSpPr>
        <p:spPr>
          <a:xfrm>
            <a:off x="1371599" y="1250576"/>
            <a:ext cx="10354235" cy="5069542"/>
          </a:xfrm>
        </p:spPr>
        <p:txBody>
          <a:bodyPr/>
          <a:lstStyle/>
          <a:p>
            <a:pPr marL="0" indent="0">
              <a:buNone/>
              <a:tabLst>
                <a:tab pos="574675" algn="l"/>
                <a:tab pos="2354263" algn="l"/>
                <a:tab pos="4037013" algn="l"/>
                <a:tab pos="6837363" algn="l"/>
              </a:tabLst>
            </a:pPr>
            <a:r>
              <a:rPr lang="en-US"/>
              <a:t>(11)	N-thígiirí	[í-rá	n-da-nénké-ére	û́-kî]</a:t>
            </a:r>
            <a:br>
              <a:rPr lang="en-US"/>
            </a:br>
            <a:r>
              <a:rPr lang="en-US"/>
              <a:t>	10-black.ants	</a:t>
            </a:r>
            <a:r>
              <a:rPr lang="en-US" cap="small"/>
              <a:t>10-dem.dist</a:t>
            </a:r>
            <a:r>
              <a:rPr lang="en-US"/>
              <a:t>	</a:t>
            </a:r>
            <a:r>
              <a:rPr lang="en-US" cap="small"/>
              <a:t>1sg.sm-ypst</a:t>
            </a:r>
            <a:r>
              <a:rPr lang="en-US"/>
              <a:t>-give-</a:t>
            </a:r>
            <a:r>
              <a:rPr lang="en-US" cap="small"/>
              <a:t>pfv</a:t>
            </a:r>
            <a:r>
              <a:rPr lang="en-US"/>
              <a:t>	14-honey	</a:t>
            </a:r>
          </a:p>
          <a:p>
            <a:pPr marL="0" indent="0">
              <a:buNone/>
              <a:tabLst>
                <a:tab pos="574675" algn="l"/>
                <a:tab pos="1149350" algn="l"/>
                <a:tab pos="4438650" algn="l"/>
              </a:tabLst>
            </a:pPr>
            <a:r>
              <a:rPr lang="en-US"/>
              <a:t>	i	ci-aakén-íre	mûnó. </a:t>
            </a:r>
            <a:br>
              <a:rPr lang="en-US"/>
            </a:br>
            <a:r>
              <a:rPr lang="en-US"/>
              <a:t>	</a:t>
            </a:r>
            <a:r>
              <a:rPr lang="en-US" cap="small"/>
              <a:t>cop</a:t>
            </a:r>
            <a:r>
              <a:rPr lang="en-US"/>
              <a:t>	10</a:t>
            </a:r>
            <a:r>
              <a:rPr lang="en-US" cap="small"/>
              <a:t>sm</a:t>
            </a:r>
            <a:r>
              <a:rPr lang="en-US"/>
              <a:t>-become.happy-</a:t>
            </a:r>
            <a:r>
              <a:rPr lang="en-US" cap="small"/>
              <a:t>pfv</a:t>
            </a:r>
            <a:r>
              <a:rPr lang="en-US"/>
              <a:t>	</a:t>
            </a:r>
            <a:r>
              <a:rPr lang="en-US" cap="small"/>
              <a:t>int</a:t>
            </a:r>
            <a:br>
              <a:rPr lang="en-US"/>
            </a:br>
            <a:r>
              <a:rPr lang="en-US"/>
              <a:t>	'The black ants that I gave honey are very happy.’</a:t>
            </a:r>
          </a:p>
          <a:p>
            <a:pPr marL="0" indent="0">
              <a:buNone/>
              <a:tabLst>
                <a:tab pos="574675" algn="l"/>
              </a:tabLst>
            </a:pPr>
            <a:endParaRPr lang="en-US"/>
          </a:p>
          <a:p>
            <a:pPr marL="0" indent="0">
              <a:buNone/>
              <a:tabLst>
                <a:tab pos="574675" algn="l"/>
                <a:tab pos="1681163" algn="l"/>
                <a:tab pos="3287713" algn="l"/>
                <a:tab pos="5589588" algn="l"/>
                <a:tab pos="7510463" algn="l"/>
                <a:tab pos="8618538" algn="l"/>
              </a:tabLst>
            </a:pPr>
            <a:r>
              <a:rPr lang="en-US"/>
              <a:t>(12)	Gî-túmá	[kî-rá	mb-îgw-iiré],	í-gî-kû-rî	kî-néné	mûnó. </a:t>
            </a:r>
            <a:br>
              <a:rPr lang="en-US"/>
            </a:br>
            <a:r>
              <a:rPr lang="en-US"/>
              <a:t>	7-noise	</a:t>
            </a:r>
            <a:r>
              <a:rPr lang="en-US" cap="small"/>
              <a:t>7-dem.dist</a:t>
            </a:r>
            <a:r>
              <a:rPr lang="en-US"/>
              <a:t>	</a:t>
            </a:r>
            <a:r>
              <a:rPr lang="en-US" cap="small"/>
              <a:t>1sg.sm</a:t>
            </a:r>
            <a:r>
              <a:rPr lang="en-US"/>
              <a:t>-hear-</a:t>
            </a:r>
            <a:r>
              <a:rPr lang="en-US" cap="small"/>
              <a:t>pfv</a:t>
            </a:r>
            <a:r>
              <a:rPr lang="en-US"/>
              <a:t>	</a:t>
            </a:r>
            <a:r>
              <a:rPr lang="en-US" cap="small"/>
              <a:t>foc-7sm-prs</a:t>
            </a:r>
            <a:r>
              <a:rPr lang="en-US"/>
              <a:t>-be	7-big	</a:t>
            </a:r>
            <a:r>
              <a:rPr lang="en-US" cap="small"/>
              <a:t>int</a:t>
            </a:r>
            <a:br>
              <a:rPr lang="en-US"/>
            </a:br>
            <a:r>
              <a:rPr lang="en-US"/>
              <a:t>	'The noise that I heard was very loud.'</a:t>
            </a:r>
          </a:p>
        </p:txBody>
      </p:sp>
      <p:sp>
        <p:nvSpPr>
          <p:cNvPr id="2" name="Slide Number Placeholder 1">
            <a:extLst>
              <a:ext uri="{FF2B5EF4-FFF2-40B4-BE49-F238E27FC236}">
                <a16:creationId xmlns:a16="http://schemas.microsoft.com/office/drawing/2014/main" id="{2C079DC6-198E-0141-8F75-3F08886E260E}"/>
              </a:ext>
            </a:extLst>
          </p:cNvPr>
          <p:cNvSpPr>
            <a:spLocks noGrp="1"/>
          </p:cNvSpPr>
          <p:nvPr>
            <p:ph type="sldNum" sz="quarter" idx="12"/>
          </p:nvPr>
        </p:nvSpPr>
        <p:spPr/>
        <p:txBody>
          <a:bodyPr/>
          <a:lstStyle/>
          <a:p>
            <a:fld id="{D5675876-5BBB-A84C-A8B8-0D1D6233F6B7}" type="slidenum">
              <a:rPr lang="en-US"/>
              <a:t>22</a:t>
            </a:fld>
            <a:endParaRPr lang="en-US"/>
          </a:p>
        </p:txBody>
      </p:sp>
    </p:spTree>
    <p:extLst>
      <p:ext uri="{BB962C8B-B14F-4D97-AF65-F5344CB8AC3E}">
        <p14:creationId xmlns:p14="http://schemas.microsoft.com/office/powerpoint/2010/main" val="11984441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1EE5B1-B1BC-714B-BE5F-C772F1A85E42}"/>
              </a:ext>
            </a:extLst>
          </p:cNvPr>
          <p:cNvSpPr>
            <a:spLocks noGrp="1"/>
          </p:cNvSpPr>
          <p:nvPr>
            <p:ph idx="1"/>
          </p:nvPr>
        </p:nvSpPr>
        <p:spPr>
          <a:xfrm>
            <a:off x="1344705" y="1828800"/>
            <a:ext cx="10354235" cy="4034118"/>
          </a:xfrm>
        </p:spPr>
        <p:txBody>
          <a:bodyPr/>
          <a:lstStyle/>
          <a:p>
            <a:pPr marL="0" indent="0">
              <a:buNone/>
              <a:tabLst>
                <a:tab pos="704850" algn="l"/>
                <a:tab pos="2127250" algn="l"/>
                <a:tab pos="3776663" algn="l"/>
                <a:tab pos="5948363" algn="l"/>
              </a:tabLst>
            </a:pPr>
            <a:r>
              <a:rPr lang="en-US"/>
              <a:t>(13)	(Mû-ntu)	[Û-ra	gw-ît-iré]	a-káa-y-a.</a:t>
            </a:r>
            <a:br>
              <a:rPr lang="en-US"/>
            </a:br>
            <a:r>
              <a:rPr lang="en-US"/>
              <a:t>	1-person	1-</a:t>
            </a:r>
            <a:r>
              <a:rPr lang="en-US" cap="small"/>
              <a:t>dem.dist</a:t>
            </a:r>
            <a:r>
              <a:rPr lang="en-US"/>
              <a:t>	</a:t>
            </a:r>
            <a:r>
              <a:rPr lang="en-US" cap="small"/>
              <a:t>2sg.sm</a:t>
            </a:r>
            <a:r>
              <a:rPr lang="en-US"/>
              <a:t>-call-</a:t>
            </a:r>
            <a:r>
              <a:rPr lang="en-US" cap="small"/>
              <a:t>pfv	1sm</a:t>
            </a:r>
            <a:r>
              <a:rPr lang="en-US"/>
              <a:t>-</a:t>
            </a:r>
            <a:r>
              <a:rPr lang="en-US" cap="small"/>
              <a:t>fut</a:t>
            </a:r>
            <a:r>
              <a:rPr lang="en-US"/>
              <a:t>-come-</a:t>
            </a:r>
            <a:r>
              <a:rPr lang="en-US" cap="small"/>
              <a:t>fv</a:t>
            </a:r>
            <a:r>
              <a:rPr lang="en-US"/>
              <a:t> </a:t>
            </a:r>
            <a:br>
              <a:rPr lang="en-US"/>
            </a:br>
            <a:r>
              <a:rPr lang="en-US"/>
              <a:t>	'The one you called will come’</a:t>
            </a:r>
          </a:p>
          <a:p>
            <a:pPr marL="0" indent="0">
              <a:buNone/>
              <a:tabLst>
                <a:tab pos="704850" algn="l"/>
                <a:tab pos="2659063" algn="l"/>
                <a:tab pos="3776663" algn="l"/>
                <a:tab pos="5372100" algn="l"/>
              </a:tabLst>
            </a:pPr>
            <a:br>
              <a:rPr lang="en-US"/>
            </a:br>
            <a:r>
              <a:rPr lang="en-US"/>
              <a:t>(14)	I-mb-endeete	(kî-ntu)	[kî-ra	mb-on-ire].</a:t>
            </a:r>
            <a:br>
              <a:rPr lang="en-US"/>
            </a:br>
            <a:r>
              <a:rPr lang="en-US"/>
              <a:t>	</a:t>
            </a:r>
            <a:r>
              <a:rPr lang="en-US" cap="small"/>
              <a:t>foc-1sg.sm</a:t>
            </a:r>
            <a:r>
              <a:rPr lang="en-US"/>
              <a:t>-like	7-thing	7-</a:t>
            </a:r>
            <a:r>
              <a:rPr lang="en-US" cap="small"/>
              <a:t>dem.dist</a:t>
            </a:r>
            <a:r>
              <a:rPr lang="en-US"/>
              <a:t>	</a:t>
            </a:r>
            <a:r>
              <a:rPr lang="en-US" cap="small"/>
              <a:t>1sg.sm</a:t>
            </a:r>
            <a:r>
              <a:rPr lang="en-US"/>
              <a:t>-see-</a:t>
            </a:r>
            <a:r>
              <a:rPr lang="en-US" cap="small"/>
              <a:t>pfv</a:t>
            </a:r>
            <a:br>
              <a:rPr lang="en-US"/>
            </a:br>
            <a:r>
              <a:rPr lang="en-US"/>
              <a:t>	‘I like the thing that/what I saw.’</a:t>
            </a:r>
          </a:p>
          <a:p>
            <a:endParaRPr lang="en-US"/>
          </a:p>
        </p:txBody>
      </p:sp>
      <p:sp>
        <p:nvSpPr>
          <p:cNvPr id="2" name="Slide Number Placeholder 1">
            <a:extLst>
              <a:ext uri="{FF2B5EF4-FFF2-40B4-BE49-F238E27FC236}">
                <a16:creationId xmlns:a16="http://schemas.microsoft.com/office/drawing/2014/main" id="{90CD23A2-A0B9-F64B-B9AA-94FE9F721C08}"/>
              </a:ext>
            </a:extLst>
          </p:cNvPr>
          <p:cNvSpPr>
            <a:spLocks noGrp="1"/>
          </p:cNvSpPr>
          <p:nvPr>
            <p:ph type="sldNum" sz="quarter" idx="12"/>
          </p:nvPr>
        </p:nvSpPr>
        <p:spPr/>
        <p:txBody>
          <a:bodyPr/>
          <a:lstStyle/>
          <a:p>
            <a:fld id="{D5675876-5BBB-A84C-A8B8-0D1D6233F6B7}" type="slidenum">
              <a:rPr lang="en-US"/>
              <a:t>23</a:t>
            </a:fld>
            <a:endParaRPr lang="en-US"/>
          </a:p>
        </p:txBody>
      </p:sp>
    </p:spTree>
    <p:extLst>
      <p:ext uri="{BB962C8B-B14F-4D97-AF65-F5344CB8AC3E}">
        <p14:creationId xmlns:p14="http://schemas.microsoft.com/office/powerpoint/2010/main" val="1346470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836B19-F5B9-F744-B500-0CDCEE5F9C94}"/>
              </a:ext>
            </a:extLst>
          </p:cNvPr>
          <p:cNvSpPr>
            <a:spLocks noGrp="1"/>
          </p:cNvSpPr>
          <p:nvPr>
            <p:ph idx="1"/>
          </p:nvPr>
        </p:nvSpPr>
        <p:spPr>
          <a:xfrm>
            <a:off x="1317811" y="1640541"/>
            <a:ext cx="10668001" cy="4034118"/>
          </a:xfrm>
        </p:spPr>
        <p:txBody>
          <a:bodyPr>
            <a:normAutofit/>
          </a:bodyPr>
          <a:lstStyle/>
          <a:p>
            <a:pPr marL="0" indent="0">
              <a:buNone/>
              <a:tabLst>
                <a:tab pos="704850" algn="l"/>
                <a:tab pos="2300288" algn="l"/>
                <a:tab pos="7597775" algn="l"/>
                <a:tab pos="8086725" algn="l"/>
                <a:tab pos="9377363" algn="l"/>
              </a:tabLst>
            </a:pPr>
            <a:r>
              <a:rPr lang="en-US"/>
              <a:t>Predicational (AP)</a:t>
            </a:r>
          </a:p>
          <a:p>
            <a:pPr marL="0" indent="0">
              <a:buNone/>
              <a:tabLst>
                <a:tab pos="704850" algn="l"/>
                <a:tab pos="2300288" algn="l"/>
                <a:tab pos="7597775" algn="l"/>
                <a:tab pos="8086725" algn="l"/>
                <a:tab pos="9377363" algn="l"/>
              </a:tabLst>
            </a:pPr>
            <a:r>
              <a:rPr lang="en-US"/>
              <a:t>(15)	[Kîra	kî-m-bay-ith-iir-í-e]	i	kî-thûûku	mûno.</a:t>
            </a:r>
            <a:br>
              <a:rPr lang="en-US"/>
            </a:br>
            <a:r>
              <a:rPr lang="en-US"/>
              <a:t>	7-</a:t>
            </a:r>
            <a:r>
              <a:rPr lang="en-US" cap="small"/>
              <a:t>dem.dist</a:t>
            </a:r>
            <a:r>
              <a:rPr lang="en-US"/>
              <a:t>	</a:t>
            </a:r>
            <a:r>
              <a:rPr lang="en-US" cap="small"/>
              <a:t>7sm-1sg.om</a:t>
            </a:r>
            <a:r>
              <a:rPr lang="en-US"/>
              <a:t>-become.ill-</a:t>
            </a:r>
            <a:r>
              <a:rPr lang="en-US" cap="small"/>
              <a:t>caus-pfv-ic</a:t>
            </a:r>
            <a:r>
              <a:rPr lang="en-US"/>
              <a:t>-</a:t>
            </a:r>
            <a:r>
              <a:rPr lang="en-US" cap="small"/>
              <a:t>pfv</a:t>
            </a:r>
            <a:r>
              <a:rPr lang="en-US"/>
              <a:t>	</a:t>
            </a:r>
            <a:r>
              <a:rPr lang="en-US" cap="small"/>
              <a:t>cop</a:t>
            </a:r>
            <a:r>
              <a:rPr lang="en-US"/>
              <a:t>	7-bad	</a:t>
            </a:r>
            <a:r>
              <a:rPr lang="en-US" cap="small"/>
              <a:t>int</a:t>
            </a:r>
            <a:br>
              <a:rPr lang="en-US"/>
            </a:br>
            <a:r>
              <a:rPr lang="en-US"/>
              <a:t>	'What made me ill is very dangerous.’</a:t>
            </a:r>
          </a:p>
          <a:p>
            <a:pPr marL="0" indent="0">
              <a:buNone/>
              <a:tabLst>
                <a:tab pos="704850" algn="l"/>
                <a:tab pos="2300288" algn="l"/>
                <a:tab pos="7597775" algn="l"/>
                <a:tab pos="8086725" algn="l"/>
                <a:tab pos="9377363" algn="l"/>
              </a:tabLst>
            </a:pPr>
            <a:r>
              <a:rPr lang="en-US"/>
              <a:t>Predicational/specificational?</a:t>
            </a:r>
          </a:p>
          <a:p>
            <a:pPr marL="0" lvl="0" indent="0">
              <a:buNone/>
              <a:tabLst>
                <a:tab pos="704850" algn="l"/>
                <a:tab pos="1366838" algn="l"/>
                <a:tab pos="3863975" algn="l"/>
                <a:tab pos="4395788" algn="l"/>
                <a:tab pos="6616700" algn="l"/>
              </a:tabLst>
            </a:pPr>
            <a:r>
              <a:rPr lang="en-US"/>
              <a:t>(16)	[Ûra ndoona] i mwarimû.</a:t>
            </a:r>
          </a:p>
          <a:p>
            <a:pPr marL="0" indent="0">
              <a:buNone/>
              <a:tabLst>
                <a:tab pos="704850" algn="l"/>
                <a:tab pos="2354263" algn="l"/>
                <a:tab pos="5057775" algn="l"/>
                <a:tab pos="5730875" algn="l"/>
              </a:tabLst>
            </a:pPr>
            <a:r>
              <a:rPr lang="en-US"/>
              <a:t>	û-ra	n-ra-on-a	ni	mû-arimû</a:t>
            </a:r>
            <a:br>
              <a:rPr lang="en-US"/>
            </a:br>
            <a:r>
              <a:rPr lang="en-US"/>
              <a:t>	1-</a:t>
            </a:r>
            <a:r>
              <a:rPr lang="en-US" cap="small"/>
              <a:t>dem.dist</a:t>
            </a:r>
            <a:r>
              <a:rPr lang="en-US"/>
              <a:t>	</a:t>
            </a:r>
            <a:r>
              <a:rPr lang="en-US" cap="small"/>
              <a:t>1sg.sm-npst</a:t>
            </a:r>
            <a:r>
              <a:rPr lang="en-US"/>
              <a:t>-see-</a:t>
            </a:r>
            <a:r>
              <a:rPr lang="en-US" cap="small"/>
              <a:t>fv</a:t>
            </a:r>
            <a:r>
              <a:rPr lang="en-US"/>
              <a:t>	</a:t>
            </a:r>
            <a:r>
              <a:rPr lang="en-US" cap="small"/>
              <a:t>cop</a:t>
            </a:r>
            <a:r>
              <a:rPr lang="en-US"/>
              <a:t>	1.teacher</a:t>
            </a:r>
            <a:br>
              <a:rPr lang="en-US"/>
            </a:br>
            <a:r>
              <a:rPr lang="en-US"/>
              <a:t>	‘Who/the one I have seen is a/the teacher.’</a:t>
            </a:r>
          </a:p>
        </p:txBody>
      </p:sp>
      <p:sp>
        <p:nvSpPr>
          <p:cNvPr id="2" name="Slide Number Placeholder 1">
            <a:extLst>
              <a:ext uri="{FF2B5EF4-FFF2-40B4-BE49-F238E27FC236}">
                <a16:creationId xmlns:a16="http://schemas.microsoft.com/office/drawing/2014/main" id="{C090FD5C-5648-C842-A889-C3FD0245AD0E}"/>
              </a:ext>
            </a:extLst>
          </p:cNvPr>
          <p:cNvSpPr>
            <a:spLocks noGrp="1"/>
          </p:cNvSpPr>
          <p:nvPr>
            <p:ph type="sldNum" sz="quarter" idx="12"/>
          </p:nvPr>
        </p:nvSpPr>
        <p:spPr/>
        <p:txBody>
          <a:bodyPr/>
          <a:lstStyle/>
          <a:p>
            <a:fld id="{D5675876-5BBB-A84C-A8B8-0D1D6233F6B7}" type="slidenum">
              <a:rPr lang="en-US"/>
              <a:t>24</a:t>
            </a:fld>
            <a:endParaRPr lang="en-US"/>
          </a:p>
        </p:txBody>
      </p:sp>
    </p:spTree>
    <p:extLst>
      <p:ext uri="{BB962C8B-B14F-4D97-AF65-F5344CB8AC3E}">
        <p14:creationId xmlns:p14="http://schemas.microsoft.com/office/powerpoint/2010/main" val="2913348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E69CEC-1305-764B-A13E-3C42BD3B898B}"/>
              </a:ext>
            </a:extLst>
          </p:cNvPr>
          <p:cNvSpPr>
            <a:spLocks noGrp="1"/>
          </p:cNvSpPr>
          <p:nvPr>
            <p:ph idx="1"/>
          </p:nvPr>
        </p:nvSpPr>
        <p:spPr>
          <a:xfrm>
            <a:off x="838200" y="1055077"/>
            <a:ext cx="10515600" cy="5121886"/>
          </a:xfrm>
        </p:spPr>
        <p:txBody>
          <a:bodyPr/>
          <a:lstStyle/>
          <a:p>
            <a:pPr marL="0" indent="0">
              <a:buNone/>
            </a:pPr>
            <a:r>
              <a:rPr lang="en-US"/>
              <a:t>“What you have left is </a:t>
            </a:r>
            <a:r>
              <a:rPr lang="en-US" u="sng"/>
              <a:t>dog food</a:t>
            </a:r>
            <a:r>
              <a:rPr lang="en-US"/>
              <a:t>”</a:t>
            </a:r>
          </a:p>
          <a:p>
            <a:pPr marL="0" indent="0">
              <a:buNone/>
            </a:pPr>
            <a:endParaRPr lang="en-US"/>
          </a:p>
          <a:p>
            <a:pPr marL="0" indent="0">
              <a:buNone/>
              <a:tabLst>
                <a:tab pos="5413375" algn="l"/>
              </a:tabLst>
            </a:pPr>
            <a:r>
              <a:rPr lang="en-US"/>
              <a:t>	specificational</a:t>
            </a:r>
          </a:p>
          <a:p>
            <a:pPr marL="0" indent="0">
              <a:buNone/>
            </a:pPr>
            <a:r>
              <a:rPr lang="en-US"/>
              <a:t>predicational</a:t>
            </a:r>
          </a:p>
        </p:txBody>
      </p:sp>
      <p:pic>
        <p:nvPicPr>
          <p:cNvPr id="4" name="Picture 3">
            <a:extLst>
              <a:ext uri="{FF2B5EF4-FFF2-40B4-BE49-F238E27FC236}">
                <a16:creationId xmlns:a16="http://schemas.microsoft.com/office/drawing/2014/main" id="{68B2E961-9590-0B41-9F30-AA39C88DE1B3}"/>
              </a:ext>
            </a:extLst>
          </p:cNvPr>
          <p:cNvPicPr>
            <a:picLocks noChangeAspect="1"/>
          </p:cNvPicPr>
          <p:nvPr/>
        </p:nvPicPr>
        <p:blipFill>
          <a:blip r:embed="rId3"/>
          <a:stretch>
            <a:fillRect/>
          </a:stretch>
        </p:blipFill>
        <p:spPr>
          <a:xfrm>
            <a:off x="8996875" y="373767"/>
            <a:ext cx="2933700" cy="4508500"/>
          </a:xfrm>
          <a:prstGeom prst="rect">
            <a:avLst/>
          </a:prstGeom>
        </p:spPr>
      </p:pic>
      <p:pic>
        <p:nvPicPr>
          <p:cNvPr id="5" name="Picture 4">
            <a:extLst>
              <a:ext uri="{FF2B5EF4-FFF2-40B4-BE49-F238E27FC236}">
                <a16:creationId xmlns:a16="http://schemas.microsoft.com/office/drawing/2014/main" id="{2DA27CBC-9529-544E-BE7C-AE3BE3F3150D}"/>
              </a:ext>
            </a:extLst>
          </p:cNvPr>
          <p:cNvPicPr>
            <a:picLocks noChangeAspect="1"/>
          </p:cNvPicPr>
          <p:nvPr/>
        </p:nvPicPr>
        <p:blipFill>
          <a:blip r:embed="rId4"/>
          <a:stretch>
            <a:fillRect/>
          </a:stretch>
        </p:blipFill>
        <p:spPr>
          <a:xfrm>
            <a:off x="1969477" y="3351356"/>
            <a:ext cx="4418588" cy="3061822"/>
          </a:xfrm>
          <a:prstGeom prst="rect">
            <a:avLst/>
          </a:prstGeom>
        </p:spPr>
      </p:pic>
      <p:cxnSp>
        <p:nvCxnSpPr>
          <p:cNvPr id="8" name="Curved Connector 7">
            <a:extLst>
              <a:ext uri="{FF2B5EF4-FFF2-40B4-BE49-F238E27FC236}">
                <a16:creationId xmlns:a16="http://schemas.microsoft.com/office/drawing/2014/main" id="{217CE69D-C639-534D-A4F2-C71DD3F520E0}"/>
              </a:ext>
            </a:extLst>
          </p:cNvPr>
          <p:cNvCxnSpPr>
            <a:cxnSpLocks/>
          </p:cNvCxnSpPr>
          <p:nvPr/>
        </p:nvCxnSpPr>
        <p:spPr>
          <a:xfrm rot="16200000" flipH="1">
            <a:off x="1101775" y="3169725"/>
            <a:ext cx="806937" cy="590843"/>
          </a:xfrm>
          <a:prstGeom prst="curvedConnector3">
            <a:avLst>
              <a:gd name="adj1" fmla="val 95327"/>
            </a:avLst>
          </a:prstGeom>
          <a:ln w="1905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Curved Connector 10">
            <a:extLst>
              <a:ext uri="{FF2B5EF4-FFF2-40B4-BE49-F238E27FC236}">
                <a16:creationId xmlns:a16="http://schemas.microsoft.com/office/drawing/2014/main" id="{20096CC1-C6F0-5848-9D5B-5B57D7F68EAB}"/>
              </a:ext>
            </a:extLst>
          </p:cNvPr>
          <p:cNvCxnSpPr>
            <a:cxnSpLocks/>
          </p:cNvCxnSpPr>
          <p:nvPr/>
        </p:nvCxnSpPr>
        <p:spPr>
          <a:xfrm flipV="1">
            <a:off x="8124678" y="1381162"/>
            <a:ext cx="872197" cy="829996"/>
          </a:xfrm>
          <a:prstGeom prst="curvedConnector3">
            <a:avLst>
              <a:gd name="adj1" fmla="val 50000"/>
            </a:avLst>
          </a:prstGeom>
          <a:ln w="1905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D8CD796F-E1C9-DB4C-8733-B4AE93B882DF}"/>
              </a:ext>
            </a:extLst>
          </p:cNvPr>
          <p:cNvSpPr>
            <a:spLocks noGrp="1"/>
          </p:cNvSpPr>
          <p:nvPr>
            <p:ph type="sldNum" sz="quarter" idx="12"/>
          </p:nvPr>
        </p:nvSpPr>
        <p:spPr/>
        <p:txBody>
          <a:bodyPr/>
          <a:lstStyle/>
          <a:p>
            <a:fld id="{D5675876-5BBB-A84C-A8B8-0D1D6233F6B7}" type="slidenum">
              <a:rPr lang="en-US"/>
              <a:t>25</a:t>
            </a:fld>
            <a:endParaRPr lang="en-US"/>
          </a:p>
        </p:txBody>
      </p:sp>
    </p:spTree>
    <p:extLst>
      <p:ext uri="{BB962C8B-B14F-4D97-AF65-F5344CB8AC3E}">
        <p14:creationId xmlns:p14="http://schemas.microsoft.com/office/powerpoint/2010/main" val="735445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0E4CB9-2057-4E46-9B77-3DC722099611}"/>
              </a:ext>
            </a:extLst>
          </p:cNvPr>
          <p:cNvPicPr>
            <a:picLocks noChangeAspect="1"/>
          </p:cNvPicPr>
          <p:nvPr/>
        </p:nvPicPr>
        <p:blipFill>
          <a:blip r:embed="rId2"/>
          <a:stretch>
            <a:fillRect/>
          </a:stretch>
        </p:blipFill>
        <p:spPr>
          <a:xfrm>
            <a:off x="1033498" y="1469937"/>
            <a:ext cx="3657600" cy="3892061"/>
          </a:xfrm>
          <a:prstGeom prst="rect">
            <a:avLst/>
          </a:prstGeom>
        </p:spPr>
      </p:pic>
      <p:sp>
        <p:nvSpPr>
          <p:cNvPr id="5" name="TextBox 4">
            <a:extLst>
              <a:ext uri="{FF2B5EF4-FFF2-40B4-BE49-F238E27FC236}">
                <a16:creationId xmlns:a16="http://schemas.microsoft.com/office/drawing/2014/main" id="{808FD3C1-FCE1-2D49-A1E8-62BB58542B15}"/>
              </a:ext>
            </a:extLst>
          </p:cNvPr>
          <p:cNvSpPr txBox="1"/>
          <p:nvPr/>
        </p:nvSpPr>
        <p:spPr>
          <a:xfrm>
            <a:off x="2649841" y="4297012"/>
            <a:ext cx="492443" cy="461665"/>
          </a:xfrm>
          <a:prstGeom prst="rect">
            <a:avLst/>
          </a:prstGeom>
          <a:noFill/>
        </p:spPr>
        <p:txBody>
          <a:bodyPr wrap="none" rtlCol="0">
            <a:spAutoFit/>
          </a:bodyPr>
          <a:lstStyle/>
          <a:p>
            <a:r>
              <a:rPr lang="en-US" sz="2400">
                <a:solidFill>
                  <a:srgbClr val="FF0000"/>
                </a:solidFill>
              </a:rPr>
              <a:t>FR</a:t>
            </a:r>
          </a:p>
        </p:txBody>
      </p:sp>
      <p:sp>
        <p:nvSpPr>
          <p:cNvPr id="6" name="TextBox 5">
            <a:extLst>
              <a:ext uri="{FF2B5EF4-FFF2-40B4-BE49-F238E27FC236}">
                <a16:creationId xmlns:a16="http://schemas.microsoft.com/office/drawing/2014/main" id="{0519EECA-D302-124F-843F-249A7F9C4376}"/>
              </a:ext>
            </a:extLst>
          </p:cNvPr>
          <p:cNvSpPr txBox="1"/>
          <p:nvPr/>
        </p:nvSpPr>
        <p:spPr>
          <a:xfrm>
            <a:off x="4010463" y="4688898"/>
            <a:ext cx="542136" cy="461665"/>
          </a:xfrm>
          <a:prstGeom prst="rect">
            <a:avLst/>
          </a:prstGeom>
          <a:noFill/>
        </p:spPr>
        <p:txBody>
          <a:bodyPr wrap="none" rtlCol="0">
            <a:spAutoFit/>
          </a:bodyPr>
          <a:lstStyle/>
          <a:p>
            <a:r>
              <a:rPr lang="en-US" sz="2400">
                <a:solidFill>
                  <a:srgbClr val="0070C0"/>
                </a:solidFill>
              </a:rPr>
              <a:t>NP</a:t>
            </a:r>
          </a:p>
        </p:txBody>
      </p:sp>
      <p:pic>
        <p:nvPicPr>
          <p:cNvPr id="7" name="Picture 6">
            <a:extLst>
              <a:ext uri="{FF2B5EF4-FFF2-40B4-BE49-F238E27FC236}">
                <a16:creationId xmlns:a16="http://schemas.microsoft.com/office/drawing/2014/main" id="{B48FC338-21C8-DD46-BBB6-7F45834008EF}"/>
              </a:ext>
            </a:extLst>
          </p:cNvPr>
          <p:cNvPicPr>
            <a:picLocks noChangeAspect="1"/>
          </p:cNvPicPr>
          <p:nvPr/>
        </p:nvPicPr>
        <p:blipFill>
          <a:blip r:embed="rId2"/>
          <a:stretch>
            <a:fillRect/>
          </a:stretch>
        </p:blipFill>
        <p:spPr>
          <a:xfrm>
            <a:off x="6802005" y="1469937"/>
            <a:ext cx="3657600" cy="3892061"/>
          </a:xfrm>
          <a:prstGeom prst="rect">
            <a:avLst/>
          </a:prstGeom>
        </p:spPr>
      </p:pic>
      <p:sp>
        <p:nvSpPr>
          <p:cNvPr id="8" name="TextBox 7">
            <a:extLst>
              <a:ext uri="{FF2B5EF4-FFF2-40B4-BE49-F238E27FC236}">
                <a16:creationId xmlns:a16="http://schemas.microsoft.com/office/drawing/2014/main" id="{1CC50CB6-8758-B147-8AB5-F186D88FC231}"/>
              </a:ext>
            </a:extLst>
          </p:cNvPr>
          <p:cNvSpPr txBox="1"/>
          <p:nvPr/>
        </p:nvSpPr>
        <p:spPr>
          <a:xfrm>
            <a:off x="8415851" y="4297012"/>
            <a:ext cx="542136" cy="461665"/>
          </a:xfrm>
          <a:prstGeom prst="rect">
            <a:avLst/>
          </a:prstGeom>
          <a:noFill/>
        </p:spPr>
        <p:txBody>
          <a:bodyPr wrap="none" rtlCol="0">
            <a:spAutoFit/>
          </a:bodyPr>
          <a:lstStyle/>
          <a:p>
            <a:r>
              <a:rPr lang="en-US" sz="2400">
                <a:solidFill>
                  <a:srgbClr val="FF0000"/>
                </a:solidFill>
              </a:rPr>
              <a:t>NP</a:t>
            </a:r>
          </a:p>
        </p:txBody>
      </p:sp>
      <p:sp>
        <p:nvSpPr>
          <p:cNvPr id="9" name="TextBox 8">
            <a:extLst>
              <a:ext uri="{FF2B5EF4-FFF2-40B4-BE49-F238E27FC236}">
                <a16:creationId xmlns:a16="http://schemas.microsoft.com/office/drawing/2014/main" id="{9204DCF9-C616-BF49-9037-2331749984BA}"/>
              </a:ext>
            </a:extLst>
          </p:cNvPr>
          <p:cNvSpPr txBox="1"/>
          <p:nvPr/>
        </p:nvSpPr>
        <p:spPr>
          <a:xfrm>
            <a:off x="9917469" y="4688897"/>
            <a:ext cx="492443" cy="461665"/>
          </a:xfrm>
          <a:prstGeom prst="rect">
            <a:avLst/>
          </a:prstGeom>
          <a:noFill/>
        </p:spPr>
        <p:txBody>
          <a:bodyPr wrap="none" rtlCol="0">
            <a:spAutoFit/>
          </a:bodyPr>
          <a:lstStyle/>
          <a:p>
            <a:r>
              <a:rPr lang="en-US" sz="2400">
                <a:solidFill>
                  <a:srgbClr val="0070C0"/>
                </a:solidFill>
              </a:rPr>
              <a:t>FR</a:t>
            </a:r>
          </a:p>
        </p:txBody>
      </p:sp>
      <p:sp>
        <p:nvSpPr>
          <p:cNvPr id="2" name="TextBox 1">
            <a:extLst>
              <a:ext uri="{FF2B5EF4-FFF2-40B4-BE49-F238E27FC236}">
                <a16:creationId xmlns:a16="http://schemas.microsoft.com/office/drawing/2014/main" id="{757E4D29-D40C-3E49-88DA-06555B9543B6}"/>
              </a:ext>
            </a:extLst>
          </p:cNvPr>
          <p:cNvSpPr txBox="1"/>
          <p:nvPr/>
        </p:nvSpPr>
        <p:spPr>
          <a:xfrm>
            <a:off x="1033498" y="5361998"/>
            <a:ext cx="5162843" cy="1015663"/>
          </a:xfrm>
          <a:prstGeom prst="rect">
            <a:avLst/>
          </a:prstGeom>
          <a:noFill/>
        </p:spPr>
        <p:txBody>
          <a:bodyPr wrap="square" rtlCol="0">
            <a:spAutoFit/>
          </a:bodyPr>
          <a:lstStyle/>
          <a:p>
            <a:r>
              <a:rPr lang="en-US" sz="2000"/>
              <a:t>You cannot eat all the food on your plate, so whatever you cannot eat will be given to the dog.</a:t>
            </a:r>
          </a:p>
        </p:txBody>
      </p:sp>
      <p:sp>
        <p:nvSpPr>
          <p:cNvPr id="3" name="TextBox 2">
            <a:extLst>
              <a:ext uri="{FF2B5EF4-FFF2-40B4-BE49-F238E27FC236}">
                <a16:creationId xmlns:a16="http://schemas.microsoft.com/office/drawing/2014/main" id="{400B532A-934A-744B-98F7-4FB3E235DFB6}"/>
              </a:ext>
            </a:extLst>
          </p:cNvPr>
          <p:cNvSpPr txBox="1"/>
          <p:nvPr/>
        </p:nvSpPr>
        <p:spPr>
          <a:xfrm>
            <a:off x="6947145" y="5368333"/>
            <a:ext cx="4628270" cy="707886"/>
          </a:xfrm>
          <a:prstGeom prst="rect">
            <a:avLst/>
          </a:prstGeom>
          <a:noFill/>
        </p:spPr>
        <p:txBody>
          <a:bodyPr wrap="square" rtlCol="0">
            <a:spAutoFit/>
          </a:bodyPr>
          <a:lstStyle/>
          <a:p>
            <a:pPr lvl="0"/>
            <a:r>
              <a:rPr lang="en-US" sz="2000"/>
              <a:t>You forgot to bring something when shopping, namely dog food.</a:t>
            </a:r>
          </a:p>
        </p:txBody>
      </p:sp>
      <p:sp>
        <p:nvSpPr>
          <p:cNvPr id="12" name="TextBox 11">
            <a:extLst>
              <a:ext uri="{FF2B5EF4-FFF2-40B4-BE49-F238E27FC236}">
                <a16:creationId xmlns:a16="http://schemas.microsoft.com/office/drawing/2014/main" id="{CA01AA24-0946-A241-85F2-95C87FBEA038}"/>
              </a:ext>
            </a:extLst>
          </p:cNvPr>
          <p:cNvSpPr txBox="1"/>
          <p:nvPr/>
        </p:nvSpPr>
        <p:spPr>
          <a:xfrm>
            <a:off x="2278235" y="293972"/>
            <a:ext cx="8780002" cy="1323439"/>
          </a:xfrm>
          <a:prstGeom prst="rect">
            <a:avLst/>
          </a:prstGeom>
          <a:noFill/>
        </p:spPr>
        <p:txBody>
          <a:bodyPr wrap="square" rtlCol="0">
            <a:spAutoFit/>
          </a:bodyPr>
          <a:lstStyle/>
          <a:p>
            <a:pPr lvl="0">
              <a:tabLst>
                <a:tab pos="704850" algn="l"/>
                <a:tab pos="3233738" algn="l"/>
                <a:tab pos="4710113" algn="l"/>
                <a:tab pos="6967538" algn="l"/>
              </a:tabLst>
            </a:pPr>
            <a:r>
              <a:rPr lang="en-US" sz="2000"/>
              <a:t>	</a:t>
            </a:r>
            <a:r>
              <a:rPr lang="en-US" sz="2000" u="sng"/>
              <a:t>FR	</a:t>
            </a:r>
            <a:r>
              <a:rPr lang="en-US" sz="2000"/>
              <a:t>	</a:t>
            </a:r>
            <a:r>
              <a:rPr lang="en-US" sz="2000" u="sng"/>
              <a:t>NP	</a:t>
            </a:r>
          </a:p>
          <a:p>
            <a:pPr lvl="0">
              <a:tabLst>
                <a:tab pos="704850" algn="l"/>
                <a:tab pos="2127250" algn="l"/>
                <a:tab pos="4221163" algn="l"/>
                <a:tab pos="4710113" algn="l"/>
                <a:tab pos="5546725" algn="l"/>
                <a:tab pos="6480175" algn="l"/>
              </a:tabLst>
            </a:pPr>
            <a:r>
              <a:rPr lang="en-US" sz="2000"/>
              <a:t>(17)	[Kî-ra	w-a-tigaria]	n’	[irio	bi-a	kûrû].</a:t>
            </a:r>
            <a:br>
              <a:rPr lang="en-US" sz="2000"/>
            </a:br>
            <a:r>
              <a:rPr lang="en-US" sz="2000"/>
              <a:t>	7-</a:t>
            </a:r>
            <a:r>
              <a:rPr lang="en-US" sz="2000" cap="small"/>
              <a:t>dem.dist</a:t>
            </a:r>
            <a:r>
              <a:rPr lang="en-US" sz="2000"/>
              <a:t>	</a:t>
            </a:r>
            <a:r>
              <a:rPr lang="en-US" sz="2000" cap="small"/>
              <a:t>2sg.sm-pst</a:t>
            </a:r>
            <a:r>
              <a:rPr lang="en-US" sz="2000"/>
              <a:t>-leave	</a:t>
            </a:r>
            <a:r>
              <a:rPr lang="en-US" sz="2000" cap="small"/>
              <a:t>cop</a:t>
            </a:r>
            <a:r>
              <a:rPr lang="en-US" sz="2000"/>
              <a:t>	8.food	8-</a:t>
            </a:r>
            <a:r>
              <a:rPr lang="en-US" sz="2000" cap="small"/>
              <a:t>conn</a:t>
            </a:r>
            <a:r>
              <a:rPr lang="en-US" sz="2000"/>
              <a:t>	15.dog</a:t>
            </a:r>
            <a:br>
              <a:rPr lang="en-US" sz="2000"/>
            </a:br>
            <a:r>
              <a:rPr lang="en-US" sz="2000"/>
              <a:t>	‘What you left is food for the dog.’</a:t>
            </a:r>
          </a:p>
        </p:txBody>
      </p:sp>
      <p:sp>
        <p:nvSpPr>
          <p:cNvPr id="13" name="TextBox 12">
            <a:extLst>
              <a:ext uri="{FF2B5EF4-FFF2-40B4-BE49-F238E27FC236}">
                <a16:creationId xmlns:a16="http://schemas.microsoft.com/office/drawing/2014/main" id="{D10F46F2-8213-EC47-860C-22CA9F6342C7}"/>
              </a:ext>
            </a:extLst>
          </p:cNvPr>
          <p:cNvSpPr txBox="1"/>
          <p:nvPr/>
        </p:nvSpPr>
        <p:spPr>
          <a:xfrm rot="16200000">
            <a:off x="4506447" y="2653076"/>
            <a:ext cx="1990165" cy="369332"/>
          </a:xfrm>
          <a:prstGeom prst="rect">
            <a:avLst/>
          </a:prstGeom>
          <a:noFill/>
        </p:spPr>
        <p:txBody>
          <a:bodyPr wrap="square" rtlCol="0">
            <a:spAutoFit/>
          </a:bodyPr>
          <a:lstStyle/>
          <a:p>
            <a:r>
              <a:rPr lang="en-US"/>
              <a:t>predicational</a:t>
            </a:r>
          </a:p>
        </p:txBody>
      </p:sp>
      <p:sp>
        <p:nvSpPr>
          <p:cNvPr id="14" name="TextBox 13">
            <a:extLst>
              <a:ext uri="{FF2B5EF4-FFF2-40B4-BE49-F238E27FC236}">
                <a16:creationId xmlns:a16="http://schemas.microsoft.com/office/drawing/2014/main" id="{EC0702A5-761C-AB47-B2DC-793108F651FB}"/>
              </a:ext>
            </a:extLst>
          </p:cNvPr>
          <p:cNvSpPr txBox="1"/>
          <p:nvPr/>
        </p:nvSpPr>
        <p:spPr>
          <a:xfrm rot="16200000">
            <a:off x="9885521" y="2653076"/>
            <a:ext cx="1990165" cy="369332"/>
          </a:xfrm>
          <a:prstGeom prst="rect">
            <a:avLst/>
          </a:prstGeom>
          <a:noFill/>
        </p:spPr>
        <p:txBody>
          <a:bodyPr wrap="square" rtlCol="0">
            <a:spAutoFit/>
          </a:bodyPr>
          <a:lstStyle/>
          <a:p>
            <a:r>
              <a:rPr lang="en-US"/>
              <a:t>specificational</a:t>
            </a:r>
          </a:p>
        </p:txBody>
      </p:sp>
      <p:sp>
        <p:nvSpPr>
          <p:cNvPr id="10" name="Slide Number Placeholder 9">
            <a:extLst>
              <a:ext uri="{FF2B5EF4-FFF2-40B4-BE49-F238E27FC236}">
                <a16:creationId xmlns:a16="http://schemas.microsoft.com/office/drawing/2014/main" id="{81CE7EED-0C4B-6849-8D8B-53E734A6B748}"/>
              </a:ext>
            </a:extLst>
          </p:cNvPr>
          <p:cNvSpPr>
            <a:spLocks noGrp="1"/>
          </p:cNvSpPr>
          <p:nvPr>
            <p:ph type="sldNum" sz="quarter" idx="12"/>
          </p:nvPr>
        </p:nvSpPr>
        <p:spPr/>
        <p:txBody>
          <a:bodyPr/>
          <a:lstStyle/>
          <a:p>
            <a:fld id="{D5675876-5BBB-A84C-A8B8-0D1D6233F6B7}" type="slidenum">
              <a:rPr lang="en-US"/>
              <a:t>26</a:t>
            </a:fld>
            <a:endParaRPr lang="en-US"/>
          </a:p>
        </p:txBody>
      </p:sp>
    </p:spTree>
    <p:extLst>
      <p:ext uri="{BB962C8B-B14F-4D97-AF65-F5344CB8AC3E}">
        <p14:creationId xmlns:p14="http://schemas.microsoft.com/office/powerpoint/2010/main" val="2222126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0.00273 -0.00024 C -0.03828 -0.01598 -0.0793 -0.03149 -0.1 -0.08125 C -0.1207 -0.13102 -0.12109 -0.21482 -0.12135 -0.29862 " pathEditMode="relative" rAng="0" ptsTypes="AAA">
                                      <p:cBhvr>
                                        <p:cTn id="18" dur="2000" fill="hold"/>
                                        <p:tgtEl>
                                          <p:spTgt spid="5"/>
                                        </p:tgtEl>
                                        <p:attrNameLst>
                                          <p:attrName>ppt_x</p:attrName>
                                          <p:attrName>ppt_y</p:attrName>
                                        </p:attrNameLst>
                                      </p:cBhvr>
                                      <p:rCtr x="-6211" y="-14931"/>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0" nodeType="clickEffect">
                                  <p:stCondLst>
                                    <p:cond delay="0"/>
                                  </p:stCondLst>
                                  <p:childTnLst>
                                    <p:animMotion origin="layout" path="M -3.75E-6 -1.11111E-6 C -0.05898 0.02222 -0.11744 0.04468 -0.15664 -0.01505 C -0.19583 -0.07477 -0.21536 -0.21667 -0.23476 -0.35833 " pathEditMode="relative" rAng="0" ptsTypes="AAA">
                                      <p:cBhvr>
                                        <p:cTn id="34" dur="2000" fill="hold"/>
                                        <p:tgtEl>
                                          <p:spTgt spid="9"/>
                                        </p:tgtEl>
                                        <p:attrNameLst>
                                          <p:attrName>ppt_x</p:attrName>
                                          <p:attrName>ppt_y</p:attrName>
                                        </p:attrNameLst>
                                      </p:cBhvr>
                                      <p:rCtr x="-11745" y="-16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8" grpId="0"/>
      <p:bldP spid="9" grpId="0"/>
      <p:bldP spid="9" grpId="1"/>
      <p:bldP spid="2" grpId="0"/>
      <p:bldP spid="3" grpId="0"/>
      <p:bldP spid="13"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bg1">
                <a:lumMod val="75000"/>
              </a:schemeClr>
            </a:solidFill>
          </a:ln>
        </p:spPr>
        <p:txBody>
          <a:bodyPr/>
          <a:lstStyle/>
          <a:p>
            <a:pPr marL="0" indent="0">
              <a:buNone/>
            </a:pPr>
            <a:r>
              <a:rPr lang="en-US">
                <a:solidFill>
                  <a:schemeClr val="bg1">
                    <a:lumMod val="75000"/>
                  </a:schemeClr>
                </a:solidFill>
              </a:rPr>
              <a:t>NP ni NP</a:t>
            </a:r>
            <a:br>
              <a:rPr lang="en-US">
                <a:solidFill>
                  <a:schemeClr val="bg1">
                    <a:lumMod val="75000"/>
                  </a:schemeClr>
                </a:solidFill>
              </a:rPr>
            </a:br>
            <a:r>
              <a:rPr lang="en-US">
                <a:solidFill>
                  <a:schemeClr val="bg1">
                    <a:lumMod val="75000"/>
                  </a:schemeClr>
                </a:solidFill>
              </a:rPr>
              <a:t>Jane ni teacher</a:t>
            </a:r>
          </a:p>
          <a:p>
            <a:pPr marL="0" indent="0">
              <a:buNone/>
            </a:pPr>
            <a:r>
              <a:rPr lang="en-US" b="1">
                <a:solidFill>
                  <a:schemeClr val="bg1">
                    <a:lumMod val="75000"/>
                  </a:schemeClr>
                </a:solidFill>
              </a:rPr>
              <a:t>copular clause</a:t>
            </a:r>
          </a:p>
          <a:p>
            <a:pPr marL="0" indent="0">
              <a:buNone/>
            </a:pPr>
            <a:r>
              <a:rPr lang="en-US">
                <a:solidFill>
                  <a:schemeClr val="bg1">
                    <a:lumMod val="75000"/>
                  </a:schemeClr>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t>FR ni NP</a:t>
            </a:r>
            <a:br>
              <a:rPr lang="en-US"/>
            </a:br>
            <a:r>
              <a:rPr lang="en-US"/>
              <a:t>who teaches ni Jane</a:t>
            </a:r>
          </a:p>
          <a:p>
            <a:pPr marL="0" indent="0">
              <a:buFont typeface="Franklin Gothic Book" panose="020B0503020102020204" pitchFamily="34" charset="0"/>
              <a:buNone/>
            </a:pPr>
            <a:r>
              <a:rPr lang="en-US" b="1"/>
              <a:t>pseudocleft</a:t>
            </a:r>
          </a:p>
          <a:p>
            <a:pPr marL="0" indent="0">
              <a:buFont typeface="Franklin Gothic Book" panose="020B0503020102020204" pitchFamily="34" charset="0"/>
              <a:buNone/>
            </a:pPr>
            <a:r>
              <a:rPr lang="en-US">
                <a:solidFill>
                  <a:srgbClr val="00B050"/>
                </a:solidFill>
              </a:rPr>
              <a:t>PrP + inversion</a:t>
            </a:r>
          </a:p>
          <a:p>
            <a:pPr marL="0" indent="0">
              <a:buFont typeface="Franklin Gothic Book" panose="020B0503020102020204" pitchFamily="34" charset="0"/>
              <a:buNone/>
            </a:pPr>
            <a:r>
              <a:rPr lang="en-US">
                <a:solidFill>
                  <a:schemeClr val="bg1">
                    <a:lumMod val="75000"/>
                  </a:schemeClr>
                </a:solidFill>
              </a:rPr>
              <a:t>NP ni FR</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2229330"/>
            <a:ext cx="3407228" cy="3289727"/>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ni-pro 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reverse n’we construction</a:t>
            </a:r>
          </a:p>
          <a:p>
            <a:pPr marL="0" indent="0">
              <a:buFont typeface="Franklin Gothic Book" panose="020B0503020102020204" pitchFamily="34" charset="0"/>
              <a:buNone/>
            </a:pPr>
            <a:endParaRPr lang="en-US">
              <a:solidFill>
                <a:schemeClr val="bg1">
                  <a:lumMod val="75000"/>
                </a:schemeClr>
              </a:solidFill>
            </a:endParaRPr>
          </a:p>
          <a:p>
            <a:pPr marL="0" indent="0">
              <a:buFont typeface="Franklin Gothic Book" panose="020B0503020102020204" pitchFamily="34" charset="0"/>
              <a:buNone/>
            </a:pPr>
            <a:r>
              <a:rPr lang="en-US">
                <a:solidFill>
                  <a:schemeClr val="bg1">
                    <a:lumMod val="75000"/>
                  </a:schemeClr>
                </a:solidFill>
              </a:rPr>
              <a:t>NP ni-pro REL</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t>predicational/specificational</a:t>
            </a:r>
            <a:endParaRPr lang="en-US">
              <a:solidFill>
                <a:schemeClr val="bg1">
                  <a:lumMod val="75000"/>
                </a:schemeClr>
              </a:solidFill>
            </a:endParaRPr>
          </a:p>
          <a:p>
            <a:pPr marL="0" indent="0" algn="r">
              <a:buFont typeface="Franklin Gothic Book" panose="020B0503020102020204" pitchFamily="34" charset="0"/>
              <a:buNone/>
            </a:pPr>
            <a:r>
              <a:rPr lang="en-US">
                <a:solidFill>
                  <a:schemeClr val="bg1">
                    <a:lumMod val="75000"/>
                  </a:schemeClr>
                </a:solidFill>
              </a:rPr>
              <a:t>focus initial/final</a:t>
            </a:r>
          </a:p>
        </p:txBody>
      </p:sp>
      <p:sp>
        <p:nvSpPr>
          <p:cNvPr id="7" name="Slide Number Placeholder 6">
            <a:extLst>
              <a:ext uri="{FF2B5EF4-FFF2-40B4-BE49-F238E27FC236}">
                <a16:creationId xmlns:a16="http://schemas.microsoft.com/office/drawing/2014/main" id="{902B6DF4-80EB-2048-9176-5E8A9DE1B087}"/>
              </a:ext>
            </a:extLst>
          </p:cNvPr>
          <p:cNvSpPr>
            <a:spLocks noGrp="1"/>
          </p:cNvSpPr>
          <p:nvPr>
            <p:ph type="sldNum" sz="quarter" idx="12"/>
          </p:nvPr>
        </p:nvSpPr>
        <p:spPr/>
        <p:txBody>
          <a:bodyPr/>
          <a:lstStyle/>
          <a:p>
            <a:fld id="{D5675876-5BBB-A84C-A8B8-0D1D6233F6B7}" type="slidenum">
              <a:rPr lang="en-US"/>
              <a:t>27</a:t>
            </a:fld>
            <a:endParaRPr lang="en-US"/>
          </a:p>
        </p:txBody>
      </p:sp>
    </p:spTree>
    <p:extLst>
      <p:ext uri="{BB962C8B-B14F-4D97-AF65-F5344CB8AC3E}">
        <p14:creationId xmlns:p14="http://schemas.microsoft.com/office/powerpoint/2010/main" val="3967362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bg1">
                <a:lumMod val="75000"/>
              </a:schemeClr>
            </a:solidFill>
          </a:ln>
        </p:spPr>
        <p:txBody>
          <a:bodyPr/>
          <a:lstStyle/>
          <a:p>
            <a:pPr marL="0" indent="0">
              <a:buNone/>
            </a:pPr>
            <a:r>
              <a:rPr lang="en-US">
                <a:solidFill>
                  <a:schemeClr val="bg1">
                    <a:lumMod val="75000"/>
                  </a:schemeClr>
                </a:solidFill>
              </a:rPr>
              <a:t>NP ni NP</a:t>
            </a:r>
            <a:br>
              <a:rPr lang="en-US">
                <a:solidFill>
                  <a:schemeClr val="bg1">
                    <a:lumMod val="75000"/>
                  </a:schemeClr>
                </a:solidFill>
              </a:rPr>
            </a:br>
            <a:r>
              <a:rPr lang="en-US">
                <a:solidFill>
                  <a:schemeClr val="bg1">
                    <a:lumMod val="75000"/>
                  </a:schemeClr>
                </a:solidFill>
              </a:rPr>
              <a:t>Jane ni teacher</a:t>
            </a:r>
          </a:p>
          <a:p>
            <a:pPr marL="0" indent="0">
              <a:buNone/>
            </a:pPr>
            <a:r>
              <a:rPr lang="en-US" b="1">
                <a:solidFill>
                  <a:schemeClr val="bg1">
                    <a:lumMod val="75000"/>
                  </a:schemeClr>
                </a:solidFill>
              </a:rPr>
              <a:t>copular clause</a:t>
            </a:r>
          </a:p>
          <a:p>
            <a:pPr marL="0" indent="0">
              <a:buNone/>
            </a:pPr>
            <a:r>
              <a:rPr lang="en-US">
                <a:solidFill>
                  <a:schemeClr val="bg1">
                    <a:lumMod val="75000"/>
                  </a:schemeClr>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t>FR ni NP</a:t>
            </a:r>
            <a:br>
              <a:rPr lang="en-US"/>
            </a:br>
            <a:r>
              <a:rPr lang="en-US"/>
              <a:t>who teaches ni Jane</a:t>
            </a:r>
          </a:p>
          <a:p>
            <a:pPr marL="0" indent="0">
              <a:buFont typeface="Franklin Gothic Book" panose="020B0503020102020204" pitchFamily="34" charset="0"/>
              <a:buNone/>
            </a:pPr>
            <a:r>
              <a:rPr lang="en-US" b="1"/>
              <a:t>pseudocleft</a:t>
            </a:r>
          </a:p>
          <a:p>
            <a:pPr marL="0" indent="0">
              <a:buFont typeface="Franklin Gothic Book" panose="020B0503020102020204" pitchFamily="34" charset="0"/>
              <a:buNone/>
            </a:pPr>
            <a:r>
              <a:rPr lang="en-US">
                <a:solidFill>
                  <a:srgbClr val="00B050"/>
                </a:solidFill>
              </a:rPr>
              <a:t>PrP + inversion</a:t>
            </a:r>
          </a:p>
          <a:p>
            <a:pPr marL="0" indent="0">
              <a:buFont typeface="Franklin Gothic Book" panose="020B0503020102020204" pitchFamily="34" charset="0"/>
              <a:buNone/>
            </a:pPr>
            <a:r>
              <a:rPr lang="en-US"/>
              <a:t>NP ni FR</a:t>
            </a:r>
            <a:br>
              <a:rPr lang="en-US"/>
            </a:br>
            <a:r>
              <a:rPr lang="en-US"/>
              <a:t>Jane ni who teaches</a:t>
            </a:r>
          </a:p>
          <a:p>
            <a:pPr marL="0" indent="0">
              <a:buFont typeface="Franklin Gothic Book" panose="020B0503020102020204" pitchFamily="34" charset="0"/>
              <a:buNone/>
            </a:pPr>
            <a:r>
              <a:rPr lang="en-US" b="1"/>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2229330"/>
            <a:ext cx="3407228" cy="3289727"/>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ni-pro 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reverse n’we construction</a:t>
            </a:r>
          </a:p>
          <a:p>
            <a:pPr marL="0" indent="0">
              <a:buFont typeface="Franklin Gothic Book" panose="020B0503020102020204" pitchFamily="34" charset="0"/>
              <a:buNone/>
            </a:pPr>
            <a:endParaRPr lang="en-US">
              <a:solidFill>
                <a:schemeClr val="bg1">
                  <a:lumMod val="75000"/>
                </a:schemeClr>
              </a:solidFill>
            </a:endParaRPr>
          </a:p>
          <a:p>
            <a:pPr marL="0" indent="0">
              <a:buFont typeface="Franklin Gothic Book" panose="020B0503020102020204" pitchFamily="34" charset="0"/>
              <a:buNone/>
            </a:pPr>
            <a:r>
              <a:rPr lang="en-US">
                <a:solidFill>
                  <a:schemeClr val="bg1">
                    <a:lumMod val="75000"/>
                  </a:schemeClr>
                </a:solidFill>
              </a:rPr>
              <a:t>NP ni-pro REL</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t>predicational/specificational</a:t>
            </a:r>
            <a:endParaRPr lang="en-US">
              <a:solidFill>
                <a:schemeClr val="bg1">
                  <a:lumMod val="75000"/>
                </a:schemeClr>
              </a:solidFill>
            </a:endParaRPr>
          </a:p>
          <a:p>
            <a:pPr marL="0" indent="0" algn="r">
              <a:buFont typeface="Franklin Gothic Book" panose="020B0503020102020204" pitchFamily="34" charset="0"/>
              <a:buNone/>
            </a:pPr>
            <a:r>
              <a:rPr lang="en-US">
                <a:solidFill>
                  <a:schemeClr val="bg1">
                    <a:lumMod val="75000"/>
                  </a:schemeClr>
                </a:solidFill>
              </a:rPr>
              <a:t>focus initial/final</a:t>
            </a:r>
          </a:p>
        </p:txBody>
      </p:sp>
      <p:sp>
        <p:nvSpPr>
          <p:cNvPr id="7" name="Slide Number Placeholder 6">
            <a:extLst>
              <a:ext uri="{FF2B5EF4-FFF2-40B4-BE49-F238E27FC236}">
                <a16:creationId xmlns:a16="http://schemas.microsoft.com/office/drawing/2014/main" id="{F6B224D8-89EB-C341-BEE2-8B04F8243A71}"/>
              </a:ext>
            </a:extLst>
          </p:cNvPr>
          <p:cNvSpPr>
            <a:spLocks noGrp="1"/>
          </p:cNvSpPr>
          <p:nvPr>
            <p:ph type="sldNum" sz="quarter" idx="12"/>
          </p:nvPr>
        </p:nvSpPr>
        <p:spPr/>
        <p:txBody>
          <a:bodyPr/>
          <a:lstStyle/>
          <a:p>
            <a:fld id="{D5675876-5BBB-A84C-A8B8-0D1D6233F6B7}" type="slidenum">
              <a:rPr lang="en-US"/>
              <a:t>28</a:t>
            </a:fld>
            <a:endParaRPr lang="en-US"/>
          </a:p>
        </p:txBody>
      </p:sp>
    </p:spTree>
    <p:extLst>
      <p:ext uri="{BB962C8B-B14F-4D97-AF65-F5344CB8AC3E}">
        <p14:creationId xmlns:p14="http://schemas.microsoft.com/office/powerpoint/2010/main" val="357017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0E4CB9-2057-4E46-9B77-3DC722099611}"/>
              </a:ext>
            </a:extLst>
          </p:cNvPr>
          <p:cNvPicPr>
            <a:picLocks noChangeAspect="1"/>
          </p:cNvPicPr>
          <p:nvPr/>
        </p:nvPicPr>
        <p:blipFill>
          <a:blip r:embed="rId3"/>
          <a:stretch>
            <a:fillRect/>
          </a:stretch>
        </p:blipFill>
        <p:spPr>
          <a:xfrm>
            <a:off x="7110435" y="1473104"/>
            <a:ext cx="3657600" cy="3892061"/>
          </a:xfrm>
          <a:prstGeom prst="rect">
            <a:avLst/>
          </a:prstGeom>
        </p:spPr>
      </p:pic>
      <p:sp>
        <p:nvSpPr>
          <p:cNvPr id="5" name="TextBox 4">
            <a:extLst>
              <a:ext uri="{FF2B5EF4-FFF2-40B4-BE49-F238E27FC236}">
                <a16:creationId xmlns:a16="http://schemas.microsoft.com/office/drawing/2014/main" id="{808FD3C1-FCE1-2D49-A1E8-62BB58542B15}"/>
              </a:ext>
            </a:extLst>
          </p:cNvPr>
          <p:cNvSpPr txBox="1"/>
          <p:nvPr/>
        </p:nvSpPr>
        <p:spPr>
          <a:xfrm>
            <a:off x="8726778" y="4300179"/>
            <a:ext cx="542136" cy="461665"/>
          </a:xfrm>
          <a:prstGeom prst="rect">
            <a:avLst/>
          </a:prstGeom>
          <a:noFill/>
        </p:spPr>
        <p:txBody>
          <a:bodyPr wrap="none" rtlCol="0">
            <a:spAutoFit/>
          </a:bodyPr>
          <a:lstStyle/>
          <a:p>
            <a:r>
              <a:rPr lang="en-US" sz="2400">
                <a:solidFill>
                  <a:srgbClr val="FF0000"/>
                </a:solidFill>
              </a:rPr>
              <a:t>NP</a:t>
            </a:r>
          </a:p>
        </p:txBody>
      </p:sp>
      <p:sp>
        <p:nvSpPr>
          <p:cNvPr id="6" name="TextBox 5">
            <a:extLst>
              <a:ext uri="{FF2B5EF4-FFF2-40B4-BE49-F238E27FC236}">
                <a16:creationId xmlns:a16="http://schemas.microsoft.com/office/drawing/2014/main" id="{0519EECA-D302-124F-843F-249A7F9C4376}"/>
              </a:ext>
            </a:extLst>
          </p:cNvPr>
          <p:cNvSpPr txBox="1"/>
          <p:nvPr/>
        </p:nvSpPr>
        <p:spPr>
          <a:xfrm>
            <a:off x="10087400" y="4692065"/>
            <a:ext cx="492443" cy="461665"/>
          </a:xfrm>
          <a:prstGeom prst="rect">
            <a:avLst/>
          </a:prstGeom>
          <a:noFill/>
        </p:spPr>
        <p:txBody>
          <a:bodyPr wrap="none" rtlCol="0">
            <a:spAutoFit/>
          </a:bodyPr>
          <a:lstStyle/>
          <a:p>
            <a:r>
              <a:rPr lang="en-US" sz="2400">
                <a:solidFill>
                  <a:srgbClr val="0070C0"/>
                </a:solidFill>
              </a:rPr>
              <a:t>FR</a:t>
            </a:r>
          </a:p>
        </p:txBody>
      </p:sp>
      <p:pic>
        <p:nvPicPr>
          <p:cNvPr id="7" name="Picture 6">
            <a:extLst>
              <a:ext uri="{FF2B5EF4-FFF2-40B4-BE49-F238E27FC236}">
                <a16:creationId xmlns:a16="http://schemas.microsoft.com/office/drawing/2014/main" id="{B48FC338-21C8-DD46-BBB6-7F45834008EF}"/>
              </a:ext>
            </a:extLst>
          </p:cNvPr>
          <p:cNvPicPr>
            <a:picLocks noChangeAspect="1"/>
          </p:cNvPicPr>
          <p:nvPr/>
        </p:nvPicPr>
        <p:blipFill>
          <a:blip r:embed="rId3"/>
          <a:stretch>
            <a:fillRect/>
          </a:stretch>
        </p:blipFill>
        <p:spPr>
          <a:xfrm>
            <a:off x="1092109" y="1469937"/>
            <a:ext cx="3657600" cy="3892061"/>
          </a:xfrm>
          <a:prstGeom prst="rect">
            <a:avLst/>
          </a:prstGeom>
        </p:spPr>
      </p:pic>
      <p:sp>
        <p:nvSpPr>
          <p:cNvPr id="8" name="TextBox 7">
            <a:extLst>
              <a:ext uri="{FF2B5EF4-FFF2-40B4-BE49-F238E27FC236}">
                <a16:creationId xmlns:a16="http://schemas.microsoft.com/office/drawing/2014/main" id="{1CC50CB6-8758-B147-8AB5-F186D88FC231}"/>
              </a:ext>
            </a:extLst>
          </p:cNvPr>
          <p:cNvSpPr txBox="1"/>
          <p:nvPr/>
        </p:nvSpPr>
        <p:spPr>
          <a:xfrm>
            <a:off x="2716891" y="4297012"/>
            <a:ext cx="492443" cy="461665"/>
          </a:xfrm>
          <a:prstGeom prst="rect">
            <a:avLst/>
          </a:prstGeom>
          <a:noFill/>
        </p:spPr>
        <p:txBody>
          <a:bodyPr wrap="none" rtlCol="0">
            <a:spAutoFit/>
          </a:bodyPr>
          <a:lstStyle/>
          <a:p>
            <a:r>
              <a:rPr lang="en-US" sz="2400">
                <a:solidFill>
                  <a:srgbClr val="FF0000"/>
                </a:solidFill>
              </a:rPr>
              <a:t>FR</a:t>
            </a:r>
          </a:p>
        </p:txBody>
      </p:sp>
      <p:sp>
        <p:nvSpPr>
          <p:cNvPr id="9" name="TextBox 8">
            <a:extLst>
              <a:ext uri="{FF2B5EF4-FFF2-40B4-BE49-F238E27FC236}">
                <a16:creationId xmlns:a16="http://schemas.microsoft.com/office/drawing/2014/main" id="{9204DCF9-C616-BF49-9037-2331749984BA}"/>
              </a:ext>
            </a:extLst>
          </p:cNvPr>
          <p:cNvSpPr txBox="1"/>
          <p:nvPr/>
        </p:nvSpPr>
        <p:spPr>
          <a:xfrm>
            <a:off x="4207573" y="4688897"/>
            <a:ext cx="542136" cy="461665"/>
          </a:xfrm>
          <a:prstGeom prst="rect">
            <a:avLst/>
          </a:prstGeom>
          <a:noFill/>
        </p:spPr>
        <p:txBody>
          <a:bodyPr wrap="none" rtlCol="0">
            <a:spAutoFit/>
          </a:bodyPr>
          <a:lstStyle/>
          <a:p>
            <a:r>
              <a:rPr lang="en-US" sz="2400">
                <a:solidFill>
                  <a:srgbClr val="0070C0"/>
                </a:solidFill>
              </a:rPr>
              <a:t>NP</a:t>
            </a:r>
          </a:p>
        </p:txBody>
      </p:sp>
      <p:sp>
        <p:nvSpPr>
          <p:cNvPr id="2" name="TextBox 1">
            <a:extLst>
              <a:ext uri="{FF2B5EF4-FFF2-40B4-BE49-F238E27FC236}">
                <a16:creationId xmlns:a16="http://schemas.microsoft.com/office/drawing/2014/main" id="{757E4D29-D40C-3E49-88DA-06555B9543B6}"/>
              </a:ext>
            </a:extLst>
          </p:cNvPr>
          <p:cNvSpPr txBox="1"/>
          <p:nvPr/>
        </p:nvSpPr>
        <p:spPr>
          <a:xfrm>
            <a:off x="869238" y="5361998"/>
            <a:ext cx="5162843" cy="1015663"/>
          </a:xfrm>
          <a:prstGeom prst="rect">
            <a:avLst/>
          </a:prstGeom>
          <a:noFill/>
        </p:spPr>
        <p:txBody>
          <a:bodyPr wrap="square" rtlCol="0">
            <a:spAutoFit/>
          </a:bodyPr>
          <a:lstStyle/>
          <a:p>
            <a:r>
              <a:rPr lang="en-US" sz="2000"/>
              <a:t>There are some leftovers on your plate, and there is some food in the pot. What shall we feed the dog with tonight?</a:t>
            </a:r>
            <a:endParaRPr lang="en-US" sz="2400"/>
          </a:p>
        </p:txBody>
      </p:sp>
      <p:sp>
        <p:nvSpPr>
          <p:cNvPr id="3" name="TextBox 2">
            <a:extLst>
              <a:ext uri="{FF2B5EF4-FFF2-40B4-BE49-F238E27FC236}">
                <a16:creationId xmlns:a16="http://schemas.microsoft.com/office/drawing/2014/main" id="{400B532A-934A-744B-98F7-4FB3E235DFB6}"/>
              </a:ext>
            </a:extLst>
          </p:cNvPr>
          <p:cNvSpPr txBox="1"/>
          <p:nvPr/>
        </p:nvSpPr>
        <p:spPr>
          <a:xfrm>
            <a:off x="6947145" y="5368333"/>
            <a:ext cx="4628270" cy="1015663"/>
          </a:xfrm>
          <a:prstGeom prst="rect">
            <a:avLst/>
          </a:prstGeom>
          <a:noFill/>
        </p:spPr>
        <p:txBody>
          <a:bodyPr wrap="square" rtlCol="0">
            <a:spAutoFit/>
          </a:bodyPr>
          <a:lstStyle/>
          <a:p>
            <a:pPr lvl="0"/>
            <a:r>
              <a:rPr lang="en-US" sz="2000"/>
              <a:t>You have bought chicken’s and dog’s food, but left one. Which is the dog’s food?</a:t>
            </a:r>
          </a:p>
        </p:txBody>
      </p:sp>
      <p:sp>
        <p:nvSpPr>
          <p:cNvPr id="12" name="TextBox 11">
            <a:extLst>
              <a:ext uri="{FF2B5EF4-FFF2-40B4-BE49-F238E27FC236}">
                <a16:creationId xmlns:a16="http://schemas.microsoft.com/office/drawing/2014/main" id="{CA01AA24-0946-A241-85F2-95C87FBEA038}"/>
              </a:ext>
            </a:extLst>
          </p:cNvPr>
          <p:cNvSpPr txBox="1"/>
          <p:nvPr/>
        </p:nvSpPr>
        <p:spPr>
          <a:xfrm>
            <a:off x="2255676" y="244308"/>
            <a:ext cx="7255641" cy="1323439"/>
          </a:xfrm>
          <a:prstGeom prst="rect">
            <a:avLst/>
          </a:prstGeom>
          <a:noFill/>
        </p:spPr>
        <p:txBody>
          <a:bodyPr wrap="none" rtlCol="0">
            <a:spAutoFit/>
          </a:bodyPr>
          <a:lstStyle/>
          <a:p>
            <a:pPr lvl="0">
              <a:tabLst>
                <a:tab pos="704850" algn="l"/>
                <a:tab pos="836613" algn="l"/>
                <a:tab pos="2973388" algn="l"/>
                <a:tab pos="4037013" algn="l"/>
                <a:tab pos="6305550" algn="l"/>
              </a:tabLst>
            </a:pPr>
            <a:r>
              <a:rPr lang="en-US" sz="2000"/>
              <a:t>	</a:t>
            </a:r>
            <a:r>
              <a:rPr lang="en-US" sz="2000" u="sng"/>
              <a:t>NP	</a:t>
            </a:r>
            <a:r>
              <a:rPr lang="en-US" sz="2000"/>
              <a:t>	</a:t>
            </a:r>
            <a:r>
              <a:rPr lang="en-US" sz="2000" u="sng"/>
              <a:t>FR	</a:t>
            </a:r>
          </a:p>
          <a:p>
            <a:pPr lvl="0">
              <a:tabLst>
                <a:tab pos="704850" algn="l"/>
                <a:tab pos="1550988" algn="l"/>
                <a:tab pos="2484438" algn="l"/>
                <a:tab pos="3462338" algn="l"/>
                <a:tab pos="4037013" algn="l"/>
                <a:tab pos="5199063" algn="l"/>
              </a:tabLst>
            </a:pPr>
            <a:r>
              <a:rPr lang="en-US" sz="2000"/>
              <a:t>(18)	[Irio	bi-a	kurû]	i 	[bi-rá	w-a-tigaría].</a:t>
            </a:r>
            <a:br>
              <a:rPr lang="en-US" sz="2000"/>
            </a:br>
            <a:r>
              <a:rPr lang="en-US" sz="2000"/>
              <a:t>	8.food	8-</a:t>
            </a:r>
            <a:r>
              <a:rPr lang="en-US" sz="2000" cap="small"/>
              <a:t>conn</a:t>
            </a:r>
            <a:r>
              <a:rPr lang="en-US" sz="2000"/>
              <a:t>	15.dog	</a:t>
            </a:r>
            <a:r>
              <a:rPr lang="en-US" sz="2000" cap="small"/>
              <a:t>cop</a:t>
            </a:r>
            <a:r>
              <a:rPr lang="en-US" sz="2000"/>
              <a:t>	8-</a:t>
            </a:r>
            <a:r>
              <a:rPr lang="en-US" sz="2000" cap="small"/>
              <a:t>dem.dist</a:t>
            </a:r>
            <a:r>
              <a:rPr lang="en-US" sz="2000"/>
              <a:t>	</a:t>
            </a:r>
            <a:r>
              <a:rPr lang="en-US" sz="2000" cap="small"/>
              <a:t>2sg.sm-pst</a:t>
            </a:r>
            <a:r>
              <a:rPr lang="en-US" sz="2000"/>
              <a:t>-leave</a:t>
            </a:r>
            <a:br>
              <a:rPr lang="en-US" sz="2000"/>
            </a:br>
            <a:r>
              <a:rPr lang="en-US" sz="2000"/>
              <a:t>	‘The food for the dog is what you left.’</a:t>
            </a:r>
            <a:endParaRPr lang="en-US" sz="2400"/>
          </a:p>
        </p:txBody>
      </p:sp>
      <p:sp>
        <p:nvSpPr>
          <p:cNvPr id="14" name="TextBox 13">
            <a:extLst>
              <a:ext uri="{FF2B5EF4-FFF2-40B4-BE49-F238E27FC236}">
                <a16:creationId xmlns:a16="http://schemas.microsoft.com/office/drawing/2014/main" id="{72FB2405-DFC4-3641-8E86-8550F16C751C}"/>
              </a:ext>
            </a:extLst>
          </p:cNvPr>
          <p:cNvSpPr txBox="1"/>
          <p:nvPr/>
        </p:nvSpPr>
        <p:spPr>
          <a:xfrm rot="16200000">
            <a:off x="10120909" y="2554941"/>
            <a:ext cx="1990165" cy="369332"/>
          </a:xfrm>
          <a:prstGeom prst="rect">
            <a:avLst/>
          </a:prstGeom>
          <a:noFill/>
        </p:spPr>
        <p:txBody>
          <a:bodyPr wrap="square" rtlCol="0">
            <a:spAutoFit/>
          </a:bodyPr>
          <a:lstStyle/>
          <a:p>
            <a:r>
              <a:rPr lang="en-US"/>
              <a:t>predicational</a:t>
            </a:r>
          </a:p>
        </p:txBody>
      </p:sp>
      <p:sp>
        <p:nvSpPr>
          <p:cNvPr id="15" name="TextBox 14">
            <a:extLst>
              <a:ext uri="{FF2B5EF4-FFF2-40B4-BE49-F238E27FC236}">
                <a16:creationId xmlns:a16="http://schemas.microsoft.com/office/drawing/2014/main" id="{8C604B87-FF1C-2B41-BF38-725ED4981067}"/>
              </a:ext>
            </a:extLst>
          </p:cNvPr>
          <p:cNvSpPr txBox="1"/>
          <p:nvPr/>
        </p:nvSpPr>
        <p:spPr>
          <a:xfrm rot="16200000">
            <a:off x="4565657" y="2732108"/>
            <a:ext cx="1990165" cy="369332"/>
          </a:xfrm>
          <a:prstGeom prst="rect">
            <a:avLst/>
          </a:prstGeom>
          <a:noFill/>
        </p:spPr>
        <p:txBody>
          <a:bodyPr wrap="square" rtlCol="0">
            <a:spAutoFit/>
          </a:bodyPr>
          <a:lstStyle/>
          <a:p>
            <a:r>
              <a:rPr lang="en-US"/>
              <a:t>specificational</a:t>
            </a:r>
          </a:p>
        </p:txBody>
      </p:sp>
      <p:sp>
        <p:nvSpPr>
          <p:cNvPr id="10" name="Slide Number Placeholder 9">
            <a:extLst>
              <a:ext uri="{FF2B5EF4-FFF2-40B4-BE49-F238E27FC236}">
                <a16:creationId xmlns:a16="http://schemas.microsoft.com/office/drawing/2014/main" id="{670A1832-FE0E-B24B-BAB7-691683DD006A}"/>
              </a:ext>
            </a:extLst>
          </p:cNvPr>
          <p:cNvSpPr>
            <a:spLocks noGrp="1"/>
          </p:cNvSpPr>
          <p:nvPr>
            <p:ph type="sldNum" sz="quarter" idx="12"/>
          </p:nvPr>
        </p:nvSpPr>
        <p:spPr/>
        <p:txBody>
          <a:bodyPr/>
          <a:lstStyle/>
          <a:p>
            <a:fld id="{D5675876-5BBB-A84C-A8B8-0D1D6233F6B7}" type="slidenum">
              <a:rPr lang="en-US"/>
              <a:t>29</a:t>
            </a:fld>
            <a:endParaRPr lang="en-US"/>
          </a:p>
        </p:txBody>
      </p:sp>
    </p:spTree>
    <p:extLst>
      <p:ext uri="{BB962C8B-B14F-4D97-AF65-F5344CB8AC3E}">
        <p14:creationId xmlns:p14="http://schemas.microsoft.com/office/powerpoint/2010/main" val="375008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2.29167E-6 0.00023 C -0.06029 0.02222 -0.12018 0.04445 -0.16029 -0.01458 C -0.20039 -0.07384 -0.22031 -0.21458 -0.24024 -0.35486 " pathEditMode="relative" rAng="0" ptsTypes="AAA">
                                      <p:cBhvr>
                                        <p:cTn id="18" dur="2000" fill="hold"/>
                                        <p:tgtEl>
                                          <p:spTgt spid="9"/>
                                        </p:tgtEl>
                                        <p:attrNameLst>
                                          <p:attrName>ppt_x</p:attrName>
                                          <p:attrName>ppt_y</p:attrName>
                                        </p:attrNameLst>
                                      </p:cBhvr>
                                      <p:rCtr x="-12018" y="-16620"/>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0" nodeType="clickEffect">
                                  <p:stCondLst>
                                    <p:cond delay="0"/>
                                  </p:stCondLst>
                                  <p:childTnLst>
                                    <p:animMotion origin="layout" path="M 0.00274 -0.00023 C -0.03828 -0.01597 -0.0793 -0.03148 -0.1 -0.08125 C -0.1207 -0.13102 -0.12109 -0.21482 -0.12135 -0.29861 " pathEditMode="relative" rAng="0" ptsTypes="AAA">
                                      <p:cBhvr>
                                        <p:cTn id="34" dur="2000" fill="hold"/>
                                        <p:tgtEl>
                                          <p:spTgt spid="5"/>
                                        </p:tgtEl>
                                        <p:attrNameLst>
                                          <p:attrName>ppt_x</p:attrName>
                                          <p:attrName>ppt_y</p:attrName>
                                        </p:attrNameLst>
                                      </p:cBhvr>
                                      <p:rCtr x="-6211" y="-149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8" grpId="0"/>
      <p:bldP spid="9" grpId="0"/>
      <p:bldP spid="9" grpId="1"/>
      <p:bldP spid="2" grpId="0"/>
      <p:bldP spid="3" grpId="0"/>
      <p:bldP spid="14"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bg1">
                <a:lumMod val="75000"/>
              </a:schemeClr>
            </a:solidFill>
          </a:ln>
        </p:spPr>
        <p:txBody>
          <a:bodyPr/>
          <a:lstStyle/>
          <a:p>
            <a:pPr marL="0" indent="0">
              <a:buNone/>
            </a:pPr>
            <a:r>
              <a:rPr lang="en-US">
                <a:solidFill>
                  <a:schemeClr val="bg1">
                    <a:lumMod val="75000"/>
                  </a:schemeClr>
                </a:solidFill>
              </a:rPr>
              <a:t>NP ni NP</a:t>
            </a:r>
            <a:br>
              <a:rPr lang="en-US">
                <a:solidFill>
                  <a:schemeClr val="bg1">
                    <a:lumMod val="75000"/>
                  </a:schemeClr>
                </a:solidFill>
              </a:rPr>
            </a:br>
            <a:r>
              <a:rPr lang="en-US">
                <a:solidFill>
                  <a:schemeClr val="bg1">
                    <a:lumMod val="75000"/>
                  </a:schemeClr>
                </a:solidFill>
              </a:rPr>
              <a:t>Jane ni teacher</a:t>
            </a:r>
          </a:p>
          <a:p>
            <a:pPr marL="0" indent="0">
              <a:buNone/>
            </a:pPr>
            <a:r>
              <a:rPr lang="en-US" b="1">
                <a:solidFill>
                  <a:schemeClr val="bg1">
                    <a:lumMod val="75000"/>
                  </a:schemeClr>
                </a:solidFill>
              </a:rPr>
              <a:t>copular clause</a:t>
            </a:r>
          </a:p>
          <a:p>
            <a:pPr marL="0" indent="0">
              <a:buNone/>
            </a:pPr>
            <a:r>
              <a:rPr lang="en-US">
                <a:solidFill>
                  <a:schemeClr val="bg1">
                    <a:lumMod val="75000"/>
                  </a:schemeClr>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t>FR ni NP</a:t>
            </a:r>
            <a:br>
              <a:rPr lang="en-US"/>
            </a:br>
            <a:r>
              <a:rPr lang="en-US"/>
              <a:t>who teaches ni Jane</a:t>
            </a:r>
          </a:p>
          <a:p>
            <a:pPr marL="0" indent="0">
              <a:buFont typeface="Franklin Gothic Book" panose="020B0503020102020204" pitchFamily="34" charset="0"/>
              <a:buNone/>
            </a:pPr>
            <a:r>
              <a:rPr lang="en-US" b="1"/>
              <a:t>pseudocleft</a:t>
            </a:r>
          </a:p>
          <a:p>
            <a:pPr marL="0" indent="0">
              <a:buFont typeface="Franklin Gothic Book" panose="020B0503020102020204" pitchFamily="34" charset="0"/>
              <a:buNone/>
            </a:pPr>
            <a:r>
              <a:rPr lang="en-US">
                <a:solidFill>
                  <a:srgbClr val="00B050"/>
                </a:solidFill>
              </a:rPr>
              <a:t>PrP + inversion</a:t>
            </a:r>
          </a:p>
          <a:p>
            <a:pPr marL="0" indent="0">
              <a:buFont typeface="Franklin Gothic Book" panose="020B0503020102020204" pitchFamily="34" charset="0"/>
              <a:buNone/>
            </a:pPr>
            <a:r>
              <a:rPr lang="en-US"/>
              <a:t>NP ni FR</a:t>
            </a:r>
            <a:br>
              <a:rPr lang="en-US"/>
            </a:br>
            <a:r>
              <a:rPr lang="en-US"/>
              <a:t>Jane ni who teaches</a:t>
            </a:r>
          </a:p>
          <a:p>
            <a:pPr marL="0" indent="0">
              <a:buFont typeface="Franklin Gothic Book" panose="020B0503020102020204" pitchFamily="34" charset="0"/>
              <a:buNone/>
            </a:pPr>
            <a:r>
              <a:rPr lang="en-US" b="1"/>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2229330"/>
            <a:ext cx="3407228" cy="3289727"/>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ni-pro 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reverse n’we construction</a:t>
            </a:r>
          </a:p>
          <a:p>
            <a:pPr marL="0" indent="0">
              <a:buFont typeface="Franklin Gothic Book" panose="020B0503020102020204" pitchFamily="34" charset="0"/>
              <a:buNone/>
            </a:pPr>
            <a:endParaRPr lang="en-US">
              <a:solidFill>
                <a:schemeClr val="bg1">
                  <a:lumMod val="75000"/>
                </a:schemeClr>
              </a:solidFill>
            </a:endParaRPr>
          </a:p>
          <a:p>
            <a:pPr marL="0" indent="0">
              <a:buFont typeface="Franklin Gothic Book" panose="020B0503020102020204" pitchFamily="34" charset="0"/>
              <a:buNone/>
            </a:pPr>
            <a:r>
              <a:rPr lang="en-US">
                <a:solidFill>
                  <a:schemeClr val="bg1">
                    <a:lumMod val="75000"/>
                  </a:schemeClr>
                </a:solidFill>
              </a:rPr>
              <a:t>NP ni-pro REL</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solidFill>
                  <a:schemeClr val="bg1">
                    <a:lumMod val="75000"/>
                  </a:schemeClr>
                </a:solidFill>
              </a:rPr>
              <a:t>predicational/specificational</a:t>
            </a:r>
          </a:p>
          <a:p>
            <a:pPr marL="0" indent="0" algn="r">
              <a:buFont typeface="Franklin Gothic Book" panose="020B0503020102020204" pitchFamily="34" charset="0"/>
              <a:buNone/>
            </a:pPr>
            <a:r>
              <a:rPr lang="en-US"/>
              <a:t>focus initial/final</a:t>
            </a:r>
          </a:p>
        </p:txBody>
      </p:sp>
      <p:sp>
        <p:nvSpPr>
          <p:cNvPr id="7" name="Slide Number Placeholder 6">
            <a:extLst>
              <a:ext uri="{FF2B5EF4-FFF2-40B4-BE49-F238E27FC236}">
                <a16:creationId xmlns:a16="http://schemas.microsoft.com/office/drawing/2014/main" id="{EE504C60-11D8-7A49-8DA8-4890C8C86B71}"/>
              </a:ext>
            </a:extLst>
          </p:cNvPr>
          <p:cNvSpPr>
            <a:spLocks noGrp="1"/>
          </p:cNvSpPr>
          <p:nvPr>
            <p:ph type="sldNum" sz="quarter" idx="12"/>
          </p:nvPr>
        </p:nvSpPr>
        <p:spPr/>
        <p:txBody>
          <a:bodyPr/>
          <a:lstStyle/>
          <a:p>
            <a:fld id="{D5675876-5BBB-A84C-A8B8-0D1D6233F6B7}" type="slidenum">
              <a:rPr lang="en-US"/>
              <a:t>30</a:t>
            </a:fld>
            <a:endParaRPr lang="en-US"/>
          </a:p>
        </p:txBody>
      </p:sp>
    </p:spTree>
    <p:extLst>
      <p:ext uri="{BB962C8B-B14F-4D97-AF65-F5344CB8AC3E}">
        <p14:creationId xmlns:p14="http://schemas.microsoft.com/office/powerpoint/2010/main" val="610945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812492-0B74-DD43-AEE1-9A5E8BC258C4}"/>
              </a:ext>
            </a:extLst>
          </p:cNvPr>
          <p:cNvSpPr>
            <a:spLocks noGrp="1"/>
          </p:cNvSpPr>
          <p:nvPr>
            <p:ph idx="1"/>
          </p:nvPr>
        </p:nvSpPr>
        <p:spPr>
          <a:xfrm>
            <a:off x="1344705" y="1613647"/>
            <a:ext cx="10354235" cy="4034118"/>
          </a:xfrm>
        </p:spPr>
        <p:txBody>
          <a:bodyPr>
            <a:normAutofit lnSpcReduction="10000"/>
          </a:bodyPr>
          <a:lstStyle/>
          <a:p>
            <a:pPr marL="715963" lvl="0" indent="-715963">
              <a:buNone/>
              <a:tabLst>
                <a:tab pos="704850" algn="l"/>
              </a:tabLst>
            </a:pPr>
            <a:r>
              <a:rPr lang="en-US"/>
              <a:t>(19)	(I am looking for Rob, who is working in a kitchen full of people. I ask ‘Who is Rob?’)</a:t>
            </a:r>
          </a:p>
          <a:p>
            <a:pPr marL="0" lvl="0" indent="0">
              <a:buNone/>
              <a:tabLst>
                <a:tab pos="877888" algn="l"/>
                <a:tab pos="1550988" algn="l"/>
                <a:tab pos="3190875" algn="l"/>
                <a:tab pos="5241925" algn="l"/>
              </a:tabLst>
            </a:pPr>
            <a:r>
              <a:rPr lang="en-US"/>
              <a:t>Rob	n’	[</a:t>
            </a:r>
            <a:r>
              <a:rPr lang="en-US" u="sng">
                <a:solidFill>
                  <a:srgbClr val="7030A0"/>
                </a:solidFill>
              </a:rPr>
              <a:t>ûra	û-kû-thaambia	thaani</a:t>
            </a:r>
            <a:r>
              <a:rPr lang="en-US"/>
              <a:t>] </a:t>
            </a:r>
            <a:br>
              <a:rPr lang="en-US"/>
            </a:br>
            <a:r>
              <a:rPr lang="en-US"/>
              <a:t>1.Rob	</a:t>
            </a:r>
            <a:r>
              <a:rPr lang="en-US" cap="small"/>
              <a:t>cop</a:t>
            </a:r>
            <a:r>
              <a:rPr lang="en-US"/>
              <a:t>	1.</a:t>
            </a:r>
            <a:r>
              <a:rPr lang="en-US" cap="small"/>
              <a:t>dem.dist</a:t>
            </a:r>
            <a:r>
              <a:rPr lang="en-US"/>
              <a:t>	</a:t>
            </a:r>
            <a:r>
              <a:rPr lang="en-US" cap="small"/>
              <a:t>1rm-prs</a:t>
            </a:r>
            <a:r>
              <a:rPr lang="en-US"/>
              <a:t>-wash	10.dishes</a:t>
            </a:r>
            <a:br>
              <a:rPr lang="en-US"/>
            </a:br>
            <a:r>
              <a:rPr lang="en-US"/>
              <a:t>‘Rob is the one who is washing the dishes.’</a:t>
            </a:r>
          </a:p>
          <a:p>
            <a:pPr marL="0" indent="0">
              <a:buNone/>
            </a:pPr>
            <a:r>
              <a:rPr lang="en-US"/>
              <a:t> </a:t>
            </a:r>
          </a:p>
          <a:p>
            <a:pPr marL="0" lvl="0" indent="0">
              <a:buNone/>
              <a:tabLst>
                <a:tab pos="704850" algn="l"/>
              </a:tabLst>
            </a:pPr>
            <a:r>
              <a:rPr lang="en-US"/>
              <a:t>(20)	(Someone thinks erroneously that Joy is doing the dishes.)</a:t>
            </a:r>
          </a:p>
          <a:p>
            <a:pPr marL="0" lvl="0" indent="0">
              <a:buNone/>
              <a:tabLst>
                <a:tab pos="1465263" algn="l"/>
                <a:tab pos="3505200" algn="l"/>
                <a:tab pos="4883150" algn="l"/>
                <a:tab pos="5459413" algn="l"/>
              </a:tabLst>
            </a:pPr>
            <a:r>
              <a:rPr lang="en-US"/>
              <a:t>[Ûra	û-kû-thaambia	thaani]	i	</a:t>
            </a:r>
            <a:r>
              <a:rPr lang="en-US" u="sng">
                <a:solidFill>
                  <a:srgbClr val="7030A0"/>
                </a:solidFill>
              </a:rPr>
              <a:t>Rob</a:t>
            </a:r>
            <a:r>
              <a:rPr lang="en-US"/>
              <a:t>.</a:t>
            </a:r>
            <a:br>
              <a:rPr lang="en-US"/>
            </a:br>
            <a:r>
              <a:rPr lang="en-US"/>
              <a:t>1.</a:t>
            </a:r>
            <a:r>
              <a:rPr lang="en-US" cap="small"/>
              <a:t>dem.dist</a:t>
            </a:r>
            <a:r>
              <a:rPr lang="en-US"/>
              <a:t>	</a:t>
            </a:r>
            <a:r>
              <a:rPr lang="en-US" cap="small"/>
              <a:t>1rm-prs</a:t>
            </a:r>
            <a:r>
              <a:rPr lang="en-US"/>
              <a:t>-wash	10.dishes	</a:t>
            </a:r>
            <a:r>
              <a:rPr lang="en-US" cap="small"/>
              <a:t>cop</a:t>
            </a:r>
            <a:r>
              <a:rPr lang="en-US"/>
              <a:t>	1.Rob</a:t>
            </a:r>
            <a:br>
              <a:rPr lang="en-US"/>
            </a:br>
            <a:r>
              <a:rPr lang="en-US"/>
              <a:t>‘The one who is washing the dishes is Rob.’</a:t>
            </a:r>
          </a:p>
        </p:txBody>
      </p:sp>
      <p:sp>
        <p:nvSpPr>
          <p:cNvPr id="2" name="Slide Number Placeholder 1">
            <a:extLst>
              <a:ext uri="{FF2B5EF4-FFF2-40B4-BE49-F238E27FC236}">
                <a16:creationId xmlns:a16="http://schemas.microsoft.com/office/drawing/2014/main" id="{C1761738-6C8F-C440-B243-25DF5C727B20}"/>
              </a:ext>
            </a:extLst>
          </p:cNvPr>
          <p:cNvSpPr>
            <a:spLocks noGrp="1"/>
          </p:cNvSpPr>
          <p:nvPr>
            <p:ph type="sldNum" sz="quarter" idx="12"/>
          </p:nvPr>
        </p:nvSpPr>
        <p:spPr/>
        <p:txBody>
          <a:bodyPr/>
          <a:lstStyle/>
          <a:p>
            <a:fld id="{D5675876-5BBB-A84C-A8B8-0D1D6233F6B7}" type="slidenum">
              <a:rPr lang="en-US"/>
              <a:t>31</a:t>
            </a:fld>
            <a:endParaRPr lang="en-US"/>
          </a:p>
        </p:txBody>
      </p:sp>
    </p:spTree>
    <p:extLst>
      <p:ext uri="{BB962C8B-B14F-4D97-AF65-F5344CB8AC3E}">
        <p14:creationId xmlns:p14="http://schemas.microsoft.com/office/powerpoint/2010/main" val="31001723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bg1">
                <a:lumMod val="75000"/>
              </a:schemeClr>
            </a:solidFill>
          </a:ln>
        </p:spPr>
        <p:txBody>
          <a:bodyPr/>
          <a:lstStyle/>
          <a:p>
            <a:pPr marL="0" indent="0">
              <a:buNone/>
            </a:pPr>
            <a:r>
              <a:rPr lang="en-US">
                <a:solidFill>
                  <a:schemeClr val="bg1">
                    <a:lumMod val="75000"/>
                  </a:schemeClr>
                </a:solidFill>
              </a:rPr>
              <a:t>NP ni NP</a:t>
            </a:r>
            <a:br>
              <a:rPr lang="en-US">
                <a:solidFill>
                  <a:schemeClr val="bg1">
                    <a:lumMod val="75000"/>
                  </a:schemeClr>
                </a:solidFill>
              </a:rPr>
            </a:br>
            <a:r>
              <a:rPr lang="en-US">
                <a:solidFill>
                  <a:schemeClr val="bg1">
                    <a:lumMod val="75000"/>
                  </a:schemeClr>
                </a:solidFill>
              </a:rPr>
              <a:t>Jane ni teacher</a:t>
            </a:r>
          </a:p>
          <a:p>
            <a:pPr marL="0" indent="0">
              <a:buNone/>
            </a:pPr>
            <a:r>
              <a:rPr lang="en-US" b="1">
                <a:solidFill>
                  <a:schemeClr val="bg1">
                    <a:lumMod val="75000"/>
                  </a:schemeClr>
                </a:solidFill>
              </a:rPr>
              <a:t>copular clause</a:t>
            </a:r>
          </a:p>
          <a:p>
            <a:pPr marL="0" indent="0">
              <a:buNone/>
            </a:pPr>
            <a:r>
              <a:rPr lang="en-US">
                <a:solidFill>
                  <a:schemeClr val="bg1">
                    <a:lumMod val="75000"/>
                  </a:schemeClr>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t>FR ni </a:t>
            </a:r>
            <a:r>
              <a:rPr lang="en-US" u="sng">
                <a:solidFill>
                  <a:srgbClr val="7030A0"/>
                </a:solidFill>
              </a:rPr>
              <a:t>NP</a:t>
            </a:r>
            <a:br>
              <a:rPr lang="en-US"/>
            </a:br>
            <a:r>
              <a:rPr lang="en-US"/>
              <a:t>who teaches ni Jane</a:t>
            </a:r>
          </a:p>
          <a:p>
            <a:pPr marL="0" indent="0">
              <a:buFont typeface="Franklin Gothic Book" panose="020B0503020102020204" pitchFamily="34" charset="0"/>
              <a:buNone/>
            </a:pPr>
            <a:r>
              <a:rPr lang="en-US" b="1"/>
              <a:t>pseudocleft</a:t>
            </a:r>
          </a:p>
          <a:p>
            <a:pPr marL="0" indent="0">
              <a:buFont typeface="Franklin Gothic Book" panose="020B0503020102020204" pitchFamily="34" charset="0"/>
              <a:buNone/>
            </a:pPr>
            <a:r>
              <a:rPr lang="en-US">
                <a:solidFill>
                  <a:srgbClr val="00B050"/>
                </a:solidFill>
              </a:rPr>
              <a:t>PrP + inversion</a:t>
            </a:r>
          </a:p>
          <a:p>
            <a:pPr marL="0" indent="0">
              <a:buFont typeface="Franklin Gothic Book" panose="020B0503020102020204" pitchFamily="34" charset="0"/>
              <a:buNone/>
            </a:pPr>
            <a:r>
              <a:rPr lang="en-US"/>
              <a:t>NP ni </a:t>
            </a:r>
            <a:r>
              <a:rPr lang="en-US" u="sng">
                <a:solidFill>
                  <a:srgbClr val="7030A0"/>
                </a:solidFill>
              </a:rPr>
              <a:t>FR</a:t>
            </a:r>
            <a:br>
              <a:rPr lang="en-US"/>
            </a:br>
            <a:r>
              <a:rPr lang="en-US"/>
              <a:t>Jane ni who teaches</a:t>
            </a:r>
          </a:p>
          <a:p>
            <a:pPr marL="0" indent="0">
              <a:buFont typeface="Franklin Gothic Book" panose="020B0503020102020204" pitchFamily="34" charset="0"/>
              <a:buNone/>
            </a:pPr>
            <a:r>
              <a:rPr lang="en-US" b="1"/>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2229330"/>
            <a:ext cx="3407228" cy="3289727"/>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ni-pro 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reverse n’we construction</a:t>
            </a:r>
          </a:p>
          <a:p>
            <a:pPr marL="0" indent="0">
              <a:buFont typeface="Franklin Gothic Book" panose="020B0503020102020204" pitchFamily="34" charset="0"/>
              <a:buNone/>
            </a:pPr>
            <a:endParaRPr lang="en-US">
              <a:solidFill>
                <a:schemeClr val="bg1">
                  <a:lumMod val="75000"/>
                </a:schemeClr>
              </a:solidFill>
            </a:endParaRPr>
          </a:p>
          <a:p>
            <a:pPr marL="0" indent="0">
              <a:buFont typeface="Franklin Gothic Book" panose="020B0503020102020204" pitchFamily="34" charset="0"/>
              <a:buNone/>
            </a:pPr>
            <a:r>
              <a:rPr lang="en-US">
                <a:solidFill>
                  <a:schemeClr val="bg1">
                    <a:lumMod val="75000"/>
                  </a:schemeClr>
                </a:solidFill>
              </a:rPr>
              <a:t>NP ni-pro REL</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solidFill>
                  <a:schemeClr val="bg1">
                    <a:lumMod val="75000"/>
                  </a:schemeClr>
                </a:solidFill>
              </a:rPr>
              <a:t>predicational/specificational</a:t>
            </a:r>
          </a:p>
          <a:p>
            <a:pPr marL="0" indent="0" algn="r">
              <a:buFont typeface="Franklin Gothic Book" panose="020B0503020102020204" pitchFamily="34" charset="0"/>
              <a:buNone/>
            </a:pPr>
            <a:r>
              <a:rPr lang="en-US"/>
              <a:t>focus initial/final</a:t>
            </a:r>
          </a:p>
        </p:txBody>
      </p:sp>
      <p:sp>
        <p:nvSpPr>
          <p:cNvPr id="7" name="Slide Number Placeholder 6">
            <a:extLst>
              <a:ext uri="{FF2B5EF4-FFF2-40B4-BE49-F238E27FC236}">
                <a16:creationId xmlns:a16="http://schemas.microsoft.com/office/drawing/2014/main" id="{A6F683B9-274E-A147-B9A9-9B4B7E644D5F}"/>
              </a:ext>
            </a:extLst>
          </p:cNvPr>
          <p:cNvSpPr>
            <a:spLocks noGrp="1"/>
          </p:cNvSpPr>
          <p:nvPr>
            <p:ph type="sldNum" sz="quarter" idx="12"/>
          </p:nvPr>
        </p:nvSpPr>
        <p:spPr/>
        <p:txBody>
          <a:bodyPr/>
          <a:lstStyle/>
          <a:p>
            <a:fld id="{D5675876-5BBB-A84C-A8B8-0D1D6233F6B7}" type="slidenum">
              <a:rPr lang="en-US"/>
              <a:t>32</a:t>
            </a:fld>
            <a:endParaRPr lang="en-US"/>
          </a:p>
        </p:txBody>
      </p:sp>
    </p:spTree>
    <p:extLst>
      <p:ext uri="{BB962C8B-B14F-4D97-AF65-F5344CB8AC3E}">
        <p14:creationId xmlns:p14="http://schemas.microsoft.com/office/powerpoint/2010/main" val="40510051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59DDC0C-0A8D-B742-B23E-8012C4DECB27}"/>
              </a:ext>
            </a:extLst>
          </p:cNvPr>
          <p:cNvSpPr>
            <a:spLocks noGrp="1"/>
          </p:cNvSpPr>
          <p:nvPr>
            <p:ph type="title"/>
          </p:nvPr>
        </p:nvSpPr>
        <p:spPr/>
        <p:txBody>
          <a:bodyPr/>
          <a:lstStyle/>
          <a:p>
            <a:r>
              <a:rPr lang="en-US"/>
              <a:t>(reverse) Pseudoclefts</a:t>
            </a:r>
          </a:p>
        </p:txBody>
      </p:sp>
      <p:sp>
        <p:nvSpPr>
          <p:cNvPr id="8" name="Content Placeholder 7">
            <a:extLst>
              <a:ext uri="{FF2B5EF4-FFF2-40B4-BE49-F238E27FC236}">
                <a16:creationId xmlns:a16="http://schemas.microsoft.com/office/drawing/2014/main" id="{60B982B9-11D0-F34E-B515-CD7E9042F52A}"/>
              </a:ext>
            </a:extLst>
          </p:cNvPr>
          <p:cNvSpPr>
            <a:spLocks noGrp="1"/>
          </p:cNvSpPr>
          <p:nvPr>
            <p:ph idx="1"/>
          </p:nvPr>
        </p:nvSpPr>
        <p:spPr>
          <a:xfrm>
            <a:off x="1371599" y="1949824"/>
            <a:ext cx="10354235" cy="4370294"/>
          </a:xfrm>
        </p:spPr>
        <p:txBody>
          <a:bodyPr/>
          <a:lstStyle/>
          <a:p>
            <a:r>
              <a:rPr lang="en-US"/>
              <a:t>FR behaves exactly like a noun</a:t>
            </a:r>
          </a:p>
          <a:p>
            <a:r>
              <a:rPr lang="en-US"/>
              <a:t>FR and NP can be subject or predicate</a:t>
            </a:r>
          </a:p>
          <a:p>
            <a:r>
              <a:rPr lang="en-US"/>
              <a:t>Either one can move to specTP, resulting in predicational and specificational readings</a:t>
            </a:r>
          </a:p>
          <a:p>
            <a:pPr lvl="1"/>
            <a:r>
              <a:rPr lang="en-US"/>
              <a:t>NP = NP</a:t>
            </a:r>
          </a:p>
          <a:p>
            <a:pPr lvl="1"/>
            <a:r>
              <a:rPr lang="en-US"/>
              <a:t>FR = NP</a:t>
            </a:r>
          </a:p>
          <a:p>
            <a:pPr lvl="1"/>
            <a:r>
              <a:rPr lang="en-US"/>
              <a:t>NP = FR</a:t>
            </a:r>
          </a:p>
          <a:p>
            <a:r>
              <a:rPr lang="en-US"/>
              <a:t>Focus is always on the postcopular phrase – postverbal default interpretation</a:t>
            </a:r>
          </a:p>
          <a:p>
            <a:r>
              <a:rPr lang="en-US"/>
              <a:t>Accounted for in PrP analysis plus inversion</a:t>
            </a:r>
          </a:p>
        </p:txBody>
      </p:sp>
      <p:sp>
        <p:nvSpPr>
          <p:cNvPr id="2" name="Slide Number Placeholder 1">
            <a:extLst>
              <a:ext uri="{FF2B5EF4-FFF2-40B4-BE49-F238E27FC236}">
                <a16:creationId xmlns:a16="http://schemas.microsoft.com/office/drawing/2014/main" id="{9C8792BA-D403-1048-93F0-CF43FDA16962}"/>
              </a:ext>
            </a:extLst>
          </p:cNvPr>
          <p:cNvSpPr>
            <a:spLocks noGrp="1"/>
          </p:cNvSpPr>
          <p:nvPr>
            <p:ph type="sldNum" sz="quarter" idx="12"/>
          </p:nvPr>
        </p:nvSpPr>
        <p:spPr/>
        <p:txBody>
          <a:bodyPr/>
          <a:lstStyle/>
          <a:p>
            <a:fld id="{D5675876-5BBB-A84C-A8B8-0D1D6233F6B7}" type="slidenum">
              <a:rPr lang="en-US"/>
              <a:t>33</a:t>
            </a:fld>
            <a:endParaRPr lang="en-US"/>
          </a:p>
        </p:txBody>
      </p:sp>
    </p:spTree>
    <p:extLst>
      <p:ext uri="{BB962C8B-B14F-4D97-AF65-F5344CB8AC3E}">
        <p14:creationId xmlns:p14="http://schemas.microsoft.com/office/powerpoint/2010/main" val="24363776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B327B7-5C0E-2347-9B51-5A5C532A0EEE}"/>
              </a:ext>
            </a:extLst>
          </p:cNvPr>
          <p:cNvSpPr>
            <a:spLocks noGrp="1"/>
          </p:cNvSpPr>
          <p:nvPr>
            <p:ph type="title"/>
          </p:nvPr>
        </p:nvSpPr>
        <p:spPr/>
        <p:txBody>
          <a:bodyPr/>
          <a:lstStyle/>
          <a:p>
            <a:r>
              <a:rPr lang="en-US" cap="none"/>
              <a:t>N’we construction</a:t>
            </a:r>
          </a:p>
        </p:txBody>
      </p:sp>
      <p:sp>
        <p:nvSpPr>
          <p:cNvPr id="5" name="Text Placeholder 4">
            <a:extLst>
              <a:ext uri="{FF2B5EF4-FFF2-40B4-BE49-F238E27FC236}">
                <a16:creationId xmlns:a16="http://schemas.microsoft.com/office/drawing/2014/main" id="{D36722C3-C075-C944-B3F3-061A2D2A0A3C}"/>
              </a:ext>
            </a:extLst>
          </p:cNvPr>
          <p:cNvSpPr>
            <a:spLocks noGrp="1"/>
          </p:cNvSpPr>
          <p:nvPr>
            <p:ph type="body" idx="1"/>
          </p:nvPr>
        </p:nvSpPr>
        <p:spPr/>
        <p:txBody>
          <a:bodyPr/>
          <a:lstStyle/>
          <a:p>
            <a:endParaRPr lang="en-US"/>
          </a:p>
        </p:txBody>
      </p:sp>
      <p:sp>
        <p:nvSpPr>
          <p:cNvPr id="2" name="Slide Number Placeholder 1">
            <a:extLst>
              <a:ext uri="{FF2B5EF4-FFF2-40B4-BE49-F238E27FC236}">
                <a16:creationId xmlns:a16="http://schemas.microsoft.com/office/drawing/2014/main" id="{9228751A-0015-E244-98BA-79E8A524C755}"/>
              </a:ext>
            </a:extLst>
          </p:cNvPr>
          <p:cNvSpPr>
            <a:spLocks noGrp="1"/>
          </p:cNvSpPr>
          <p:nvPr>
            <p:ph type="sldNum" sz="quarter" idx="12"/>
          </p:nvPr>
        </p:nvSpPr>
        <p:spPr/>
        <p:txBody>
          <a:bodyPr/>
          <a:lstStyle/>
          <a:p>
            <a:fld id="{D5675876-5BBB-A84C-A8B8-0D1D6233F6B7}" type="slidenum">
              <a:rPr lang="en-US"/>
              <a:t>34</a:t>
            </a:fld>
            <a:endParaRPr lang="en-US"/>
          </a:p>
        </p:txBody>
      </p:sp>
    </p:spTree>
    <p:extLst>
      <p:ext uri="{BB962C8B-B14F-4D97-AF65-F5344CB8AC3E}">
        <p14:creationId xmlns:p14="http://schemas.microsoft.com/office/powerpoint/2010/main" val="42354418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bg1">
                <a:lumMod val="75000"/>
              </a:schemeClr>
            </a:solidFill>
          </a:ln>
        </p:spPr>
        <p:txBody>
          <a:bodyPr/>
          <a:lstStyle/>
          <a:p>
            <a:pPr marL="0" indent="0">
              <a:buNone/>
            </a:pPr>
            <a:r>
              <a:rPr lang="en-US">
                <a:solidFill>
                  <a:schemeClr val="bg1">
                    <a:lumMod val="75000"/>
                  </a:schemeClr>
                </a:solidFill>
              </a:rPr>
              <a:t>NP ni NP</a:t>
            </a:r>
            <a:br>
              <a:rPr lang="en-US">
                <a:solidFill>
                  <a:schemeClr val="bg1">
                    <a:lumMod val="75000"/>
                  </a:schemeClr>
                </a:solidFill>
              </a:rPr>
            </a:br>
            <a:r>
              <a:rPr lang="en-US">
                <a:solidFill>
                  <a:schemeClr val="bg1">
                    <a:lumMod val="75000"/>
                  </a:schemeClr>
                </a:solidFill>
              </a:rPr>
              <a:t>Jane ni teacher</a:t>
            </a:r>
          </a:p>
          <a:p>
            <a:pPr marL="0" indent="0">
              <a:buNone/>
            </a:pPr>
            <a:r>
              <a:rPr lang="en-US" b="1">
                <a:solidFill>
                  <a:schemeClr val="bg1">
                    <a:lumMod val="75000"/>
                  </a:schemeClr>
                </a:solidFill>
              </a:rPr>
              <a:t>copular clause</a:t>
            </a:r>
          </a:p>
          <a:p>
            <a:pPr marL="0" indent="0">
              <a:buNone/>
            </a:pPr>
            <a:r>
              <a:rPr lang="en-US">
                <a:solidFill>
                  <a:schemeClr val="bg1">
                    <a:lumMod val="75000"/>
                  </a:schemeClr>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 </a:t>
            </a:r>
            <a:r>
              <a:rPr lang="en-US" u="sng">
                <a:solidFill>
                  <a:schemeClr val="bg1">
                    <a:lumMod val="75000"/>
                  </a:schemeClr>
                </a:solidFill>
              </a:rPr>
              <a:t>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pseudocleft</a:t>
            </a:r>
          </a:p>
          <a:p>
            <a:pPr marL="0" indent="0">
              <a:buFont typeface="Franklin Gothic Book" panose="020B0503020102020204" pitchFamily="34" charset="0"/>
              <a:buNone/>
            </a:pPr>
            <a:r>
              <a:rPr lang="en-US">
                <a:solidFill>
                  <a:schemeClr val="bg1">
                    <a:lumMod val="75000"/>
                  </a:schemeClr>
                </a:solidFill>
              </a:rPr>
              <a:t>PrP + inversion</a:t>
            </a:r>
          </a:p>
          <a:p>
            <a:pPr marL="0" indent="0">
              <a:buFont typeface="Franklin Gothic Book" panose="020B0503020102020204" pitchFamily="34" charset="0"/>
              <a:buNone/>
            </a:pPr>
            <a:r>
              <a:rPr lang="en-US">
                <a:solidFill>
                  <a:schemeClr val="bg1">
                    <a:lumMod val="75000"/>
                  </a:schemeClr>
                </a:solidFill>
              </a:rPr>
              <a:t>NP ni </a:t>
            </a:r>
            <a:r>
              <a:rPr lang="en-US" u="sng">
                <a:solidFill>
                  <a:schemeClr val="bg1">
                    <a:lumMod val="75000"/>
                  </a:schemeClr>
                </a:solidFill>
              </a:rPr>
              <a:t>FR</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2229330"/>
            <a:ext cx="3407228" cy="3289727"/>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t>FR ni-pro NP</a:t>
            </a:r>
            <a:br>
              <a:rPr lang="en-US"/>
            </a:br>
            <a:r>
              <a:rPr lang="en-US"/>
              <a:t>who teaches ni Jane</a:t>
            </a:r>
          </a:p>
          <a:p>
            <a:pPr marL="0" indent="0">
              <a:buFont typeface="Franklin Gothic Book" panose="020B0503020102020204" pitchFamily="34" charset="0"/>
              <a:buNone/>
            </a:pPr>
            <a:r>
              <a:rPr lang="en-US" b="1"/>
              <a:t>reverse n’we construction</a:t>
            </a:r>
          </a:p>
          <a:p>
            <a:pPr marL="0" indent="0">
              <a:buFont typeface="Franklin Gothic Book" panose="020B0503020102020204" pitchFamily="34" charset="0"/>
              <a:buNone/>
            </a:pPr>
            <a:endParaRPr lang="en-US">
              <a:solidFill>
                <a:schemeClr val="bg1">
                  <a:lumMod val="75000"/>
                </a:schemeClr>
              </a:solidFill>
            </a:endParaRPr>
          </a:p>
          <a:p>
            <a:pPr marL="0" indent="0">
              <a:buFont typeface="Franklin Gothic Book" panose="020B0503020102020204" pitchFamily="34" charset="0"/>
              <a:buNone/>
            </a:pPr>
            <a:r>
              <a:rPr lang="en-US">
                <a:solidFill>
                  <a:schemeClr val="bg1">
                    <a:lumMod val="75000"/>
                  </a:schemeClr>
                </a:solidFill>
              </a:rPr>
              <a:t>NP ni-pro REL</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solidFill>
                  <a:schemeClr val="bg1">
                    <a:lumMod val="75000"/>
                  </a:schemeClr>
                </a:solidFill>
              </a:rPr>
              <a:t>predicational/specificational</a:t>
            </a:r>
          </a:p>
          <a:p>
            <a:pPr marL="0" indent="0" algn="r">
              <a:buFont typeface="Franklin Gothic Book" panose="020B0503020102020204" pitchFamily="34" charset="0"/>
              <a:buNone/>
            </a:pPr>
            <a:r>
              <a:rPr lang="en-US">
                <a:solidFill>
                  <a:schemeClr val="bg1">
                    <a:lumMod val="75000"/>
                  </a:schemeClr>
                </a:solidFill>
              </a:rPr>
              <a:t>focus initial/final</a:t>
            </a:r>
          </a:p>
        </p:txBody>
      </p:sp>
      <p:sp>
        <p:nvSpPr>
          <p:cNvPr id="7" name="Slide Number Placeholder 6">
            <a:extLst>
              <a:ext uri="{FF2B5EF4-FFF2-40B4-BE49-F238E27FC236}">
                <a16:creationId xmlns:a16="http://schemas.microsoft.com/office/drawing/2014/main" id="{2EBC7F63-C1BA-1442-8FE9-924E2DBBD2A7}"/>
              </a:ext>
            </a:extLst>
          </p:cNvPr>
          <p:cNvSpPr>
            <a:spLocks noGrp="1"/>
          </p:cNvSpPr>
          <p:nvPr>
            <p:ph type="sldNum" sz="quarter" idx="12"/>
          </p:nvPr>
        </p:nvSpPr>
        <p:spPr/>
        <p:txBody>
          <a:bodyPr/>
          <a:lstStyle/>
          <a:p>
            <a:fld id="{D5675876-5BBB-A84C-A8B8-0D1D6233F6B7}" type="slidenum">
              <a:rPr lang="en-US"/>
              <a:t>35</a:t>
            </a:fld>
            <a:endParaRPr lang="en-US"/>
          </a:p>
        </p:txBody>
      </p:sp>
    </p:spTree>
    <p:extLst>
      <p:ext uri="{BB962C8B-B14F-4D97-AF65-F5344CB8AC3E}">
        <p14:creationId xmlns:p14="http://schemas.microsoft.com/office/powerpoint/2010/main" val="27493175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7E74DA-14CB-774A-BB57-00CED6552111}"/>
              </a:ext>
            </a:extLst>
          </p:cNvPr>
          <p:cNvSpPr>
            <a:spLocks noGrp="1"/>
          </p:cNvSpPr>
          <p:nvPr>
            <p:ph idx="1"/>
          </p:nvPr>
        </p:nvSpPr>
        <p:spPr>
          <a:xfrm>
            <a:off x="1277469" y="1035423"/>
            <a:ext cx="10354235" cy="5150223"/>
          </a:xfrm>
        </p:spPr>
        <p:txBody>
          <a:bodyPr>
            <a:normAutofit fontScale="85000" lnSpcReduction="20000"/>
          </a:bodyPr>
          <a:lstStyle/>
          <a:p>
            <a:pPr marL="0" indent="0">
              <a:lnSpc>
                <a:spcPct val="120000"/>
              </a:lnSpc>
              <a:spcAft>
                <a:spcPts val="0"/>
              </a:spcAft>
              <a:buNone/>
              <a:tabLst>
                <a:tab pos="976313" algn="l"/>
                <a:tab pos="2082800" algn="l"/>
              </a:tabLst>
            </a:pPr>
            <a:r>
              <a:rPr lang="en-US"/>
              <a:t>(21)	(There is a dispute over what Kawîîra saw.)</a:t>
            </a:r>
          </a:p>
          <a:p>
            <a:pPr marL="0" indent="0">
              <a:lnSpc>
                <a:spcPct val="120000"/>
              </a:lnSpc>
              <a:spcAft>
                <a:spcPts val="0"/>
              </a:spcAft>
              <a:buNone/>
              <a:tabLst>
                <a:tab pos="976313" algn="l"/>
                <a:tab pos="2170113" algn="l"/>
                <a:tab pos="3332163" algn="l"/>
              </a:tabLst>
            </a:pPr>
            <a:r>
              <a:rPr lang="en-US"/>
              <a:t>Múúró n’</a:t>
            </a:r>
            <a:r>
              <a:rPr lang="en-US" b="1"/>
              <a:t>úú</a:t>
            </a:r>
            <a:r>
              <a:rPr lang="en-US"/>
              <a:t> Kawî́î́ra óóníre.</a:t>
            </a:r>
            <a:br>
              <a:rPr lang="en-US"/>
            </a:br>
            <a:r>
              <a:rPr lang="en-US"/>
              <a:t>muu-ro	ni-u-o	Kawîîra	a-on-ire</a:t>
            </a:r>
            <a:br>
              <a:rPr lang="en-US"/>
            </a:br>
            <a:r>
              <a:rPr lang="en-US"/>
              <a:t>3-river	</a:t>
            </a:r>
            <a:r>
              <a:rPr lang="en-US" cap="small"/>
              <a:t>cop</a:t>
            </a:r>
            <a:r>
              <a:rPr lang="en-US"/>
              <a:t>-3-</a:t>
            </a:r>
            <a:r>
              <a:rPr lang="en-US" cap="small"/>
              <a:t>pro	</a:t>
            </a:r>
            <a:r>
              <a:rPr lang="en-US"/>
              <a:t>1.Kawîîra	</a:t>
            </a:r>
            <a:r>
              <a:rPr lang="en-US" cap="small"/>
              <a:t>1sm</a:t>
            </a:r>
            <a:r>
              <a:rPr lang="en-US"/>
              <a:t>-see-</a:t>
            </a:r>
            <a:r>
              <a:rPr lang="en-US" cap="small"/>
              <a:t>pfv</a:t>
            </a:r>
            <a:br>
              <a:rPr lang="en-US"/>
            </a:br>
            <a:r>
              <a:rPr lang="en-US"/>
              <a:t>'A river is what Kawîîra saw.’</a:t>
            </a:r>
          </a:p>
          <a:p>
            <a:pPr marL="0" indent="0">
              <a:lnSpc>
                <a:spcPct val="120000"/>
              </a:lnSpc>
              <a:spcAft>
                <a:spcPts val="0"/>
              </a:spcAft>
              <a:buNone/>
              <a:tabLst>
                <a:tab pos="704850" algn="l"/>
                <a:tab pos="2432050" algn="l"/>
              </a:tabLst>
            </a:pPr>
            <a:r>
              <a:rPr lang="en-US"/>
              <a:t>(22)	(Which books by Ngũgĩ wa Thiong’o would you recommend?)</a:t>
            </a:r>
          </a:p>
          <a:p>
            <a:pPr marL="0" indent="0">
              <a:lnSpc>
                <a:spcPct val="120000"/>
              </a:lnSpc>
              <a:spcAft>
                <a:spcPts val="0"/>
              </a:spcAft>
              <a:buNone/>
              <a:tabLst>
                <a:tab pos="704850" algn="l"/>
                <a:tab pos="2082800" algn="l"/>
                <a:tab pos="3146425" algn="l"/>
              </a:tabLst>
            </a:pPr>
            <a:r>
              <a:rPr lang="en-US" i="1"/>
              <a:t>The River Between	</a:t>
            </a:r>
            <a:r>
              <a:rPr lang="en-US"/>
              <a:t>i-</a:t>
            </a:r>
            <a:r>
              <a:rPr lang="en-US" b="1"/>
              <a:t>rî-o	</a:t>
            </a:r>
            <a:r>
              <a:rPr lang="en-US"/>
              <a:t>rî-ega.</a:t>
            </a:r>
            <a:br>
              <a:rPr lang="en-US"/>
            </a:br>
            <a:r>
              <a:rPr lang="en-US"/>
              <a:t>The River Between	</a:t>
            </a:r>
            <a:r>
              <a:rPr lang="en-US" cap="small"/>
              <a:t>cop</a:t>
            </a:r>
            <a:r>
              <a:rPr lang="en-US"/>
              <a:t>-5-</a:t>
            </a:r>
            <a:r>
              <a:rPr lang="en-US" cap="small"/>
              <a:t>pro	</a:t>
            </a:r>
            <a:r>
              <a:rPr lang="en-US"/>
              <a:t>5-good</a:t>
            </a:r>
            <a:br>
              <a:rPr lang="en-US"/>
            </a:br>
            <a:r>
              <a:rPr lang="en-US"/>
              <a:t>'</a:t>
            </a:r>
            <a:r>
              <a:rPr lang="en-US" i="1"/>
              <a:t>The River Between </a:t>
            </a:r>
            <a:r>
              <a:rPr lang="en-US"/>
              <a:t>is the best book.’ (îbuku ‘book’ is in class 5)</a:t>
            </a:r>
          </a:p>
          <a:p>
            <a:pPr marL="0" indent="0">
              <a:lnSpc>
                <a:spcPct val="120000"/>
              </a:lnSpc>
              <a:spcAft>
                <a:spcPts val="0"/>
              </a:spcAft>
              <a:buNone/>
              <a:tabLst>
                <a:tab pos="704850" algn="l"/>
              </a:tabLst>
            </a:pPr>
            <a:r>
              <a:rPr lang="en-US"/>
              <a:t>(23)	(You might think that it was Peter who talked, but…)</a:t>
            </a:r>
          </a:p>
          <a:p>
            <a:pPr marL="0" indent="0">
              <a:lnSpc>
                <a:spcPct val="120000"/>
              </a:lnSpc>
              <a:spcAft>
                <a:spcPts val="0"/>
              </a:spcAft>
              <a:buNone/>
              <a:tabLst>
                <a:tab pos="1106488" algn="l"/>
                <a:tab pos="2212975" algn="l"/>
              </a:tabLst>
            </a:pPr>
            <a:r>
              <a:rPr lang="en-US"/>
              <a:t>nDáníérí	n’-</a:t>
            </a:r>
            <a:r>
              <a:rPr lang="en-US" b="1"/>
              <a:t>wé</a:t>
            </a:r>
            <a:r>
              <a:rPr lang="en-US"/>
              <a:t>	á-ár-iir-i-é.</a:t>
            </a:r>
            <a:br>
              <a:rPr lang="en-US"/>
            </a:br>
            <a:r>
              <a:rPr lang="en-US"/>
              <a:t>1.Daniel	</a:t>
            </a:r>
            <a:r>
              <a:rPr lang="en-US" cap="small"/>
              <a:t>cop-1.pro</a:t>
            </a:r>
            <a:r>
              <a:rPr lang="en-US"/>
              <a:t>	1</a:t>
            </a:r>
            <a:r>
              <a:rPr lang="en-US" cap="small"/>
              <a:t>sm</a:t>
            </a:r>
            <a:r>
              <a:rPr lang="en-US"/>
              <a:t>-talk-</a:t>
            </a:r>
            <a:r>
              <a:rPr lang="en-US" cap="small"/>
              <a:t>pfv-ic-fv</a:t>
            </a:r>
            <a:br>
              <a:rPr lang="en-US"/>
            </a:br>
            <a:r>
              <a:rPr lang="en-US"/>
              <a:t>'Daniel (is the one who) talked.’</a:t>
            </a:r>
          </a:p>
          <a:p>
            <a:pPr>
              <a:lnSpc>
                <a:spcPct val="120000"/>
              </a:lnSpc>
              <a:spcAft>
                <a:spcPts val="0"/>
              </a:spcAft>
            </a:pPr>
            <a:r>
              <a:rPr lang="en-US"/>
              <a:t>NP ni pro REL</a:t>
            </a:r>
          </a:p>
        </p:txBody>
      </p:sp>
      <p:sp>
        <p:nvSpPr>
          <p:cNvPr id="2" name="Slide Number Placeholder 1">
            <a:extLst>
              <a:ext uri="{FF2B5EF4-FFF2-40B4-BE49-F238E27FC236}">
                <a16:creationId xmlns:a16="http://schemas.microsoft.com/office/drawing/2014/main" id="{BEF51F25-16CF-1049-B203-635223432DFD}"/>
              </a:ext>
            </a:extLst>
          </p:cNvPr>
          <p:cNvSpPr>
            <a:spLocks noGrp="1"/>
          </p:cNvSpPr>
          <p:nvPr>
            <p:ph type="sldNum" sz="quarter" idx="12"/>
          </p:nvPr>
        </p:nvSpPr>
        <p:spPr/>
        <p:txBody>
          <a:bodyPr/>
          <a:lstStyle/>
          <a:p>
            <a:fld id="{D5675876-5BBB-A84C-A8B8-0D1D6233F6B7}" type="slidenum">
              <a:rPr lang="en-US"/>
              <a:t>36</a:t>
            </a:fld>
            <a:endParaRPr lang="en-US"/>
          </a:p>
        </p:txBody>
      </p:sp>
      <p:pic>
        <p:nvPicPr>
          <p:cNvPr id="5" name="Picture 4">
            <a:extLst>
              <a:ext uri="{FF2B5EF4-FFF2-40B4-BE49-F238E27FC236}">
                <a16:creationId xmlns:a16="http://schemas.microsoft.com/office/drawing/2014/main" id="{318727C3-0AA2-EE4C-A17D-8DCFFB95CE2E}"/>
              </a:ext>
            </a:extLst>
          </p:cNvPr>
          <p:cNvPicPr>
            <a:picLocks noChangeAspect="1"/>
          </p:cNvPicPr>
          <p:nvPr/>
        </p:nvPicPr>
        <p:blipFill>
          <a:blip r:embed="rId3"/>
          <a:stretch>
            <a:fillRect/>
          </a:stretch>
        </p:blipFill>
        <p:spPr>
          <a:xfrm>
            <a:off x="9333004" y="2070709"/>
            <a:ext cx="2298700" cy="3543300"/>
          </a:xfrm>
          <a:prstGeom prst="rect">
            <a:avLst/>
          </a:prstGeom>
        </p:spPr>
      </p:pic>
    </p:spTree>
    <p:extLst>
      <p:ext uri="{BB962C8B-B14F-4D97-AF65-F5344CB8AC3E}">
        <p14:creationId xmlns:p14="http://schemas.microsoft.com/office/powerpoint/2010/main" val="10879377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88B6BF-1AAE-BB44-829E-D01EA118E18A}"/>
              </a:ext>
            </a:extLst>
          </p:cNvPr>
          <p:cNvSpPr>
            <a:spLocks noGrp="1"/>
          </p:cNvSpPr>
          <p:nvPr>
            <p:ph idx="1"/>
          </p:nvPr>
        </p:nvSpPr>
        <p:spPr>
          <a:xfrm>
            <a:off x="1371599" y="1331259"/>
            <a:ext cx="10354235" cy="4988859"/>
          </a:xfrm>
        </p:spPr>
        <p:txBody>
          <a:bodyPr>
            <a:normAutofit lnSpcReduction="10000"/>
          </a:bodyPr>
          <a:lstStyle/>
          <a:p>
            <a:pPr marL="0" lvl="0" indent="0">
              <a:buNone/>
              <a:tabLst>
                <a:tab pos="704850" algn="l"/>
                <a:tab pos="1550988" algn="l"/>
                <a:tab pos="4265613" algn="l"/>
              </a:tabLst>
            </a:pPr>
            <a:r>
              <a:rPr lang="en-US"/>
              <a:t>(24)	Tóm	n’-á-rá-ín-íre	na=</a:t>
            </a:r>
            <a:r>
              <a:rPr lang="en-US" b="1"/>
              <a:t>wé</a:t>
            </a:r>
            <a:r>
              <a:rPr lang="en-US"/>
              <a:t>.</a:t>
            </a:r>
            <a:br>
              <a:rPr lang="en-US"/>
            </a:br>
            <a:r>
              <a:rPr lang="en-US"/>
              <a:t>	1.Tom	</a:t>
            </a:r>
            <a:r>
              <a:rPr lang="en-US" cap="small"/>
              <a:t>foc-1sm</a:t>
            </a:r>
            <a:r>
              <a:rPr lang="en-US"/>
              <a:t>-</a:t>
            </a:r>
            <a:r>
              <a:rPr lang="en-US" cap="small"/>
              <a:t>ypst</a:t>
            </a:r>
            <a:r>
              <a:rPr lang="en-US"/>
              <a:t>-sing-</a:t>
            </a:r>
            <a:r>
              <a:rPr lang="en-US" cap="small"/>
              <a:t>pfv</a:t>
            </a:r>
            <a:r>
              <a:rPr lang="en-US"/>
              <a:t>	with=1.pro</a:t>
            </a:r>
            <a:br>
              <a:rPr lang="en-US"/>
            </a:br>
            <a:r>
              <a:rPr lang="en-US"/>
              <a:t>	'Tom sang with him/her.’</a:t>
            </a:r>
          </a:p>
          <a:p>
            <a:pPr marL="0" indent="0">
              <a:buNone/>
              <a:tabLst>
                <a:tab pos="704850" algn="l"/>
              </a:tabLst>
            </a:pPr>
            <a:r>
              <a:rPr lang="en-US"/>
              <a:t> </a:t>
            </a:r>
          </a:p>
          <a:p>
            <a:pPr marL="715963" lvl="0" indent="-715963">
              <a:buNone/>
              <a:tabLst>
                <a:tab pos="704850" algn="l"/>
                <a:tab pos="1366838" algn="l"/>
                <a:tab pos="1952625" algn="l"/>
                <a:tab pos="3332163" algn="l"/>
                <a:tab pos="4525963" algn="l"/>
              </a:tabLst>
            </a:pPr>
            <a:r>
              <a:rPr lang="en-US"/>
              <a:t>(25)	(Does the man have four melons?)</a:t>
            </a:r>
            <a:br>
              <a:rPr lang="en-US"/>
            </a:br>
            <a:r>
              <a:rPr lang="en-US"/>
              <a:t>Arî́,	i	ma-thátû	a-rî	na=</a:t>
            </a:r>
            <a:r>
              <a:rPr lang="en-US" b="1"/>
              <a:t>mó</a:t>
            </a:r>
            <a:r>
              <a:rPr lang="en-US"/>
              <a:t>.</a:t>
            </a:r>
            <a:br>
              <a:rPr lang="en-US"/>
            </a:br>
            <a:r>
              <a:rPr lang="en-US"/>
              <a:t>no	</a:t>
            </a:r>
            <a:r>
              <a:rPr lang="en-US" cap="small"/>
              <a:t>cop</a:t>
            </a:r>
            <a:r>
              <a:rPr lang="en-US"/>
              <a:t>	6-three	</a:t>
            </a:r>
            <a:r>
              <a:rPr lang="en-US" cap="small"/>
              <a:t>1sm</a:t>
            </a:r>
            <a:r>
              <a:rPr lang="en-US"/>
              <a:t>-be	with=6</a:t>
            </a:r>
            <a:r>
              <a:rPr lang="en-US" cap="small"/>
              <a:t>pro</a:t>
            </a:r>
            <a:br>
              <a:rPr lang="en-US"/>
            </a:br>
            <a:r>
              <a:rPr lang="en-US"/>
              <a:t>‘No, he has three’, lit. ‘it is three that he is with them’ </a:t>
            </a:r>
            <a:br>
              <a:rPr lang="en-US"/>
            </a:br>
            <a:r>
              <a:rPr lang="en-US"/>
              <a:t>(referring to melons, class 6)</a:t>
            </a:r>
          </a:p>
          <a:p>
            <a:pPr marL="0" lvl="0" indent="0">
              <a:buNone/>
              <a:tabLst>
                <a:tab pos="704850" algn="l"/>
              </a:tabLst>
            </a:pPr>
            <a:endParaRPr lang="en-US"/>
          </a:p>
          <a:p>
            <a:pPr marL="0" indent="0">
              <a:buNone/>
              <a:tabLst>
                <a:tab pos="704850" algn="l"/>
                <a:tab pos="1909763" algn="l"/>
                <a:tab pos="3146425" algn="l"/>
                <a:tab pos="4710113" algn="l"/>
              </a:tabLst>
            </a:pPr>
            <a:r>
              <a:rPr lang="en-US"/>
              <a:t>(26)	Pátrî́k	n’-wé	(*û-ra)	a-ga-tóóngór-í-á.</a:t>
            </a:r>
            <a:br>
              <a:rPr lang="en-US"/>
            </a:br>
            <a:r>
              <a:rPr lang="en-US"/>
              <a:t>	1.Patrick	</a:t>
            </a:r>
            <a:r>
              <a:rPr lang="en-US" cap="small"/>
              <a:t>cop-1.pro</a:t>
            </a:r>
            <a:r>
              <a:rPr lang="en-US"/>
              <a:t>	1-</a:t>
            </a:r>
            <a:r>
              <a:rPr lang="en-US" cap="small"/>
              <a:t>dem.dist</a:t>
            </a:r>
            <a:r>
              <a:rPr lang="en-US"/>
              <a:t>	</a:t>
            </a:r>
            <a:r>
              <a:rPr lang="en-US" cap="small"/>
              <a:t>1rm-fut</a:t>
            </a:r>
            <a:r>
              <a:rPr lang="en-US"/>
              <a:t>-lead-</a:t>
            </a:r>
            <a:r>
              <a:rPr lang="en-US" cap="small"/>
              <a:t>ic-fv</a:t>
            </a:r>
            <a:br>
              <a:rPr lang="en-US"/>
            </a:br>
            <a:r>
              <a:rPr lang="en-US"/>
              <a:t>	'Patrick is (the one) who will chair us.'</a:t>
            </a:r>
          </a:p>
        </p:txBody>
      </p:sp>
      <p:sp>
        <p:nvSpPr>
          <p:cNvPr id="2" name="Slide Number Placeholder 1">
            <a:extLst>
              <a:ext uri="{FF2B5EF4-FFF2-40B4-BE49-F238E27FC236}">
                <a16:creationId xmlns:a16="http://schemas.microsoft.com/office/drawing/2014/main" id="{79972E8F-6494-EB42-8FCC-758C004019AD}"/>
              </a:ext>
            </a:extLst>
          </p:cNvPr>
          <p:cNvSpPr>
            <a:spLocks noGrp="1"/>
          </p:cNvSpPr>
          <p:nvPr>
            <p:ph type="sldNum" sz="quarter" idx="12"/>
          </p:nvPr>
        </p:nvSpPr>
        <p:spPr/>
        <p:txBody>
          <a:bodyPr/>
          <a:lstStyle/>
          <a:p>
            <a:fld id="{D5675876-5BBB-A84C-A8B8-0D1D6233F6B7}" type="slidenum">
              <a:rPr lang="en-US"/>
              <a:t>37</a:t>
            </a:fld>
            <a:endParaRPr lang="en-US"/>
          </a:p>
        </p:txBody>
      </p:sp>
    </p:spTree>
    <p:extLst>
      <p:ext uri="{BB962C8B-B14F-4D97-AF65-F5344CB8AC3E}">
        <p14:creationId xmlns:p14="http://schemas.microsoft.com/office/powerpoint/2010/main" val="2780547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32AB1-A417-894F-82FC-3D0151826BE5}"/>
              </a:ext>
            </a:extLst>
          </p:cNvPr>
          <p:cNvSpPr>
            <a:spLocks noGrp="1"/>
          </p:cNvSpPr>
          <p:nvPr>
            <p:ph type="title"/>
          </p:nvPr>
        </p:nvSpPr>
        <p:spPr>
          <a:xfrm>
            <a:off x="1371599" y="685800"/>
            <a:ext cx="10354235" cy="874059"/>
          </a:xfrm>
        </p:spPr>
        <p:txBody>
          <a:bodyPr/>
          <a:lstStyle/>
          <a:p>
            <a:r>
              <a:rPr lang="en-US"/>
              <a:t>Is it a copular clause?</a:t>
            </a:r>
          </a:p>
        </p:txBody>
      </p:sp>
      <p:sp>
        <p:nvSpPr>
          <p:cNvPr id="3" name="Content Placeholder 2">
            <a:extLst>
              <a:ext uri="{FF2B5EF4-FFF2-40B4-BE49-F238E27FC236}">
                <a16:creationId xmlns:a16="http://schemas.microsoft.com/office/drawing/2014/main" id="{0DA0E7C0-E856-904A-A8C0-274DD038C2DC}"/>
              </a:ext>
            </a:extLst>
          </p:cNvPr>
          <p:cNvSpPr>
            <a:spLocks noGrp="1"/>
          </p:cNvSpPr>
          <p:nvPr>
            <p:ph idx="1"/>
          </p:nvPr>
        </p:nvSpPr>
        <p:spPr>
          <a:xfrm>
            <a:off x="1371599" y="2185602"/>
            <a:ext cx="5595257" cy="4034118"/>
          </a:xfrm>
        </p:spPr>
        <p:txBody>
          <a:bodyPr/>
          <a:lstStyle/>
          <a:p>
            <a:pPr marL="0" indent="0">
              <a:buNone/>
              <a:tabLst>
                <a:tab pos="1106488" algn="l"/>
                <a:tab pos="2398713" algn="l"/>
                <a:tab pos="3678238" algn="l"/>
              </a:tabLst>
            </a:pPr>
            <a:r>
              <a:rPr lang="en-US"/>
              <a:t>Múú-ró	n’-</a:t>
            </a:r>
            <a:r>
              <a:rPr lang="en-US" b="1"/>
              <a:t>úú	</a:t>
            </a:r>
            <a:r>
              <a:rPr lang="en-US"/>
              <a:t>Kawî́î́ra	óón-íre.</a:t>
            </a:r>
            <a:br>
              <a:rPr lang="en-US"/>
            </a:br>
            <a:r>
              <a:rPr lang="en-US"/>
              <a:t>3-river	</a:t>
            </a:r>
            <a:r>
              <a:rPr lang="en-US" cap="small"/>
              <a:t>cop</a:t>
            </a:r>
            <a:r>
              <a:rPr lang="en-US"/>
              <a:t>-3-</a:t>
            </a:r>
            <a:r>
              <a:rPr lang="en-US" cap="small"/>
              <a:t>pro	</a:t>
            </a:r>
            <a:r>
              <a:rPr lang="en-US"/>
              <a:t>1.Kawîîra	</a:t>
            </a:r>
            <a:r>
              <a:rPr lang="en-US" cap="small"/>
              <a:t>1sm.</a:t>
            </a:r>
            <a:r>
              <a:rPr lang="en-US"/>
              <a:t>see-</a:t>
            </a:r>
            <a:r>
              <a:rPr lang="en-US" cap="small"/>
              <a:t>pfv</a:t>
            </a:r>
            <a:endParaRPr lang="en-US"/>
          </a:p>
          <a:p>
            <a:pPr marL="0" indent="0">
              <a:buNone/>
            </a:pPr>
            <a:r>
              <a:rPr lang="en-US"/>
              <a:t>‘The river is it, which/that Kawîra saw’</a:t>
            </a:r>
            <a:br>
              <a:rPr lang="en-US"/>
            </a:br>
            <a:r>
              <a:rPr lang="en-US"/>
              <a:t>‘The river is what Kawîra saw’</a:t>
            </a:r>
          </a:p>
          <a:p>
            <a:pPr marL="0" indent="0">
              <a:buNone/>
            </a:pPr>
            <a:endParaRPr lang="en-US"/>
          </a:p>
        </p:txBody>
      </p:sp>
      <p:pic>
        <p:nvPicPr>
          <p:cNvPr id="4" name="Picture 3">
            <a:extLst>
              <a:ext uri="{FF2B5EF4-FFF2-40B4-BE49-F238E27FC236}">
                <a16:creationId xmlns:a16="http://schemas.microsoft.com/office/drawing/2014/main" id="{22C794FC-51A6-1248-A0E1-9E9E6D6E6D74}"/>
              </a:ext>
            </a:extLst>
          </p:cNvPr>
          <p:cNvPicPr>
            <a:picLocks noChangeAspect="1"/>
          </p:cNvPicPr>
          <p:nvPr/>
        </p:nvPicPr>
        <p:blipFill>
          <a:blip r:embed="rId2"/>
          <a:stretch>
            <a:fillRect/>
          </a:stretch>
        </p:blipFill>
        <p:spPr>
          <a:xfrm>
            <a:off x="6548716" y="2042458"/>
            <a:ext cx="4854390" cy="4320407"/>
          </a:xfrm>
          <a:prstGeom prst="rect">
            <a:avLst/>
          </a:prstGeom>
        </p:spPr>
      </p:pic>
      <p:sp>
        <p:nvSpPr>
          <p:cNvPr id="5" name="Slide Number Placeholder 4">
            <a:extLst>
              <a:ext uri="{FF2B5EF4-FFF2-40B4-BE49-F238E27FC236}">
                <a16:creationId xmlns:a16="http://schemas.microsoft.com/office/drawing/2014/main" id="{445C1614-48A5-5A4B-BB4F-D7F69F33E00A}"/>
              </a:ext>
            </a:extLst>
          </p:cNvPr>
          <p:cNvSpPr>
            <a:spLocks noGrp="1"/>
          </p:cNvSpPr>
          <p:nvPr>
            <p:ph type="sldNum" sz="quarter" idx="12"/>
          </p:nvPr>
        </p:nvSpPr>
        <p:spPr/>
        <p:txBody>
          <a:bodyPr/>
          <a:lstStyle/>
          <a:p>
            <a:fld id="{D5675876-5BBB-A84C-A8B8-0D1D6233F6B7}" type="slidenum">
              <a:rPr lang="en-US"/>
              <a:t>38</a:t>
            </a:fld>
            <a:endParaRPr lang="en-US"/>
          </a:p>
        </p:txBody>
      </p:sp>
    </p:spTree>
    <p:extLst>
      <p:ext uri="{BB962C8B-B14F-4D97-AF65-F5344CB8AC3E}">
        <p14:creationId xmlns:p14="http://schemas.microsoft.com/office/powerpoint/2010/main" val="26432668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94A897-A1FF-BB4E-98C8-D920038C03CE}"/>
              </a:ext>
            </a:extLst>
          </p:cNvPr>
          <p:cNvSpPr>
            <a:spLocks noGrp="1"/>
          </p:cNvSpPr>
          <p:nvPr>
            <p:ph idx="1"/>
          </p:nvPr>
        </p:nvSpPr>
        <p:spPr>
          <a:xfrm>
            <a:off x="1371599" y="1089212"/>
            <a:ext cx="10354235" cy="5230906"/>
          </a:xfrm>
        </p:spPr>
        <p:txBody>
          <a:bodyPr/>
          <a:lstStyle/>
          <a:p>
            <a:pPr marL="0" lvl="0" indent="0">
              <a:buNone/>
              <a:tabLst>
                <a:tab pos="704850" algn="l"/>
                <a:tab pos="1063625" algn="l"/>
                <a:tab pos="2212975" algn="l"/>
                <a:tab pos="3548063" algn="l"/>
              </a:tabLst>
            </a:pPr>
            <a:r>
              <a:rPr lang="en-US" b="1"/>
              <a:t>1: Optional relative marking</a:t>
            </a:r>
          </a:p>
          <a:p>
            <a:pPr marL="0" indent="0">
              <a:buNone/>
              <a:tabLst>
                <a:tab pos="704850" algn="l"/>
                <a:tab pos="1063625" algn="l"/>
                <a:tab pos="2212975" algn="l"/>
                <a:tab pos="3548063" algn="l"/>
              </a:tabLst>
            </a:pPr>
            <a:r>
              <a:rPr lang="en-US"/>
              <a:t>(27)	a.	Pátrî́k	n’-wé	</a:t>
            </a:r>
            <a:r>
              <a:rPr lang="en-US" b="1"/>
              <a:t>á-</a:t>
            </a:r>
            <a:r>
              <a:rPr lang="en-US"/>
              <a:t>ga-tóóngór-í-á.</a:t>
            </a:r>
            <a:br>
              <a:rPr lang="en-US"/>
            </a:br>
            <a:r>
              <a:rPr lang="en-US"/>
              <a:t>		1.Patrick	</a:t>
            </a:r>
            <a:r>
              <a:rPr lang="en-US" cap="small"/>
              <a:t>cop-1.pro</a:t>
            </a:r>
            <a:r>
              <a:rPr lang="en-US"/>
              <a:t>	</a:t>
            </a:r>
            <a:r>
              <a:rPr lang="en-US" cap="small"/>
              <a:t>1sm-fut</a:t>
            </a:r>
            <a:r>
              <a:rPr lang="en-US"/>
              <a:t>-lead-</a:t>
            </a:r>
            <a:r>
              <a:rPr lang="en-US" cap="small"/>
              <a:t>ic-fv</a:t>
            </a:r>
            <a:br>
              <a:rPr lang="en-US"/>
            </a:br>
            <a:r>
              <a:rPr lang="en-US"/>
              <a:t>		'Patrick is the one to chair us.’</a:t>
            </a:r>
          </a:p>
          <a:p>
            <a:pPr marL="0" indent="0">
              <a:buNone/>
              <a:tabLst>
                <a:tab pos="704850" algn="l"/>
                <a:tab pos="1063625" algn="l"/>
                <a:tab pos="2212975" algn="l"/>
                <a:tab pos="3548063" algn="l"/>
              </a:tabLst>
            </a:pPr>
            <a:r>
              <a:rPr lang="en-US"/>
              <a:t> </a:t>
            </a:r>
          </a:p>
          <a:p>
            <a:pPr marL="0" indent="0">
              <a:buNone/>
              <a:tabLst>
                <a:tab pos="704850" algn="l"/>
                <a:tab pos="1063625" algn="l"/>
                <a:tab pos="2212975" algn="l"/>
                <a:tab pos="3548063" algn="l"/>
              </a:tabLst>
            </a:pPr>
            <a:r>
              <a:rPr lang="en-US"/>
              <a:t>	b.	Pátrî́k	n’wé	</a:t>
            </a:r>
            <a:r>
              <a:rPr lang="en-US" b="1"/>
              <a:t>û-</a:t>
            </a:r>
            <a:r>
              <a:rPr lang="en-US"/>
              <a:t>ga-tóóngór-í-á.</a:t>
            </a:r>
            <a:br>
              <a:rPr lang="en-US"/>
            </a:br>
            <a:r>
              <a:rPr lang="en-US"/>
              <a:t>		1.Patrick	</a:t>
            </a:r>
            <a:r>
              <a:rPr lang="en-US" cap="small"/>
              <a:t>cop-1.pro</a:t>
            </a:r>
            <a:r>
              <a:rPr lang="en-US"/>
              <a:t>	</a:t>
            </a:r>
            <a:r>
              <a:rPr lang="en-US" cap="small"/>
              <a:t>1rm-fut</a:t>
            </a:r>
            <a:r>
              <a:rPr lang="en-US"/>
              <a:t>-lead-</a:t>
            </a:r>
            <a:r>
              <a:rPr lang="en-US" cap="small"/>
              <a:t>ic-fv</a:t>
            </a:r>
            <a:br>
              <a:rPr lang="en-US"/>
            </a:br>
            <a:r>
              <a:rPr lang="en-US"/>
              <a:t>		'Patrick is the one to chair us.'</a:t>
            </a:r>
          </a:p>
        </p:txBody>
      </p:sp>
      <p:sp>
        <p:nvSpPr>
          <p:cNvPr id="2" name="Slide Number Placeholder 1">
            <a:extLst>
              <a:ext uri="{FF2B5EF4-FFF2-40B4-BE49-F238E27FC236}">
                <a16:creationId xmlns:a16="http://schemas.microsoft.com/office/drawing/2014/main" id="{75B8078D-3EEE-F943-9955-0D4C2EFEA7B9}"/>
              </a:ext>
            </a:extLst>
          </p:cNvPr>
          <p:cNvSpPr>
            <a:spLocks noGrp="1"/>
          </p:cNvSpPr>
          <p:nvPr>
            <p:ph type="sldNum" sz="quarter" idx="12"/>
          </p:nvPr>
        </p:nvSpPr>
        <p:spPr/>
        <p:txBody>
          <a:bodyPr/>
          <a:lstStyle/>
          <a:p>
            <a:fld id="{D5675876-5BBB-A84C-A8B8-0D1D6233F6B7}" type="slidenum">
              <a:rPr lang="en-US"/>
              <a:t>39</a:t>
            </a:fld>
            <a:endParaRPr lang="en-US"/>
          </a:p>
        </p:txBody>
      </p:sp>
    </p:spTree>
    <p:extLst>
      <p:ext uri="{BB962C8B-B14F-4D97-AF65-F5344CB8AC3E}">
        <p14:creationId xmlns:p14="http://schemas.microsoft.com/office/powerpoint/2010/main" val="17337711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A57918-718A-B749-96C5-7121E1B8A8D9}"/>
              </a:ext>
            </a:extLst>
          </p:cNvPr>
          <p:cNvSpPr>
            <a:spLocks noGrp="1"/>
          </p:cNvSpPr>
          <p:nvPr>
            <p:ph idx="1"/>
          </p:nvPr>
        </p:nvSpPr>
        <p:spPr>
          <a:xfrm>
            <a:off x="1349828" y="1273629"/>
            <a:ext cx="10354235" cy="4034118"/>
          </a:xfrm>
        </p:spPr>
        <p:txBody>
          <a:bodyPr/>
          <a:lstStyle/>
          <a:p>
            <a:pPr marL="0" indent="0">
              <a:buNone/>
            </a:pPr>
            <a:r>
              <a:rPr lang="en-US" b="1"/>
              <a:t>2: Relative clause cannot be omitted</a:t>
            </a:r>
          </a:p>
          <a:p>
            <a:pPr marL="0" indent="0">
              <a:buNone/>
            </a:pPr>
            <a:r>
              <a:rPr lang="en-US"/>
              <a:t>(28)</a:t>
            </a:r>
            <a:br>
              <a:rPr lang="en-US"/>
            </a:br>
            <a:r>
              <a:rPr lang="en-US" i="1"/>
              <a:t>*The River Between</a:t>
            </a:r>
            <a:r>
              <a:rPr lang="en-US"/>
              <a:t> i-</a:t>
            </a:r>
            <a:r>
              <a:rPr lang="en-US" b="1"/>
              <a:t>rîo</a:t>
            </a:r>
            <a:r>
              <a:rPr lang="en-US"/>
              <a:t>.</a:t>
            </a:r>
            <a:br>
              <a:rPr lang="en-US"/>
            </a:br>
            <a:r>
              <a:rPr lang="en-US"/>
              <a:t>‘The River Between is it.’</a:t>
            </a:r>
          </a:p>
          <a:p>
            <a:pPr marL="0" indent="0">
              <a:buNone/>
              <a:tabLst>
                <a:tab pos="2441575" algn="l"/>
                <a:tab pos="3635375" algn="l"/>
              </a:tabLst>
            </a:pPr>
            <a:r>
              <a:rPr lang="en-US" i="1"/>
              <a:t>The River Between	</a:t>
            </a:r>
            <a:r>
              <a:rPr lang="en-US"/>
              <a:t>i-</a:t>
            </a:r>
            <a:r>
              <a:rPr lang="en-US" b="1"/>
              <a:t>rîo	</a:t>
            </a:r>
            <a:r>
              <a:rPr lang="en-US"/>
              <a:t>rî-ega.</a:t>
            </a:r>
            <a:br>
              <a:rPr lang="en-US"/>
            </a:br>
            <a:r>
              <a:rPr lang="en-US"/>
              <a:t>The River Between	</a:t>
            </a:r>
            <a:r>
              <a:rPr lang="en-US" cap="small"/>
              <a:t>cop</a:t>
            </a:r>
            <a:r>
              <a:rPr lang="en-US"/>
              <a:t>-5-</a:t>
            </a:r>
            <a:r>
              <a:rPr lang="en-US" cap="small"/>
              <a:t>pro</a:t>
            </a:r>
            <a:r>
              <a:rPr lang="en-US"/>
              <a:t>	5-good</a:t>
            </a:r>
            <a:br>
              <a:rPr lang="en-US"/>
            </a:br>
            <a:r>
              <a:rPr lang="en-US"/>
              <a:t>'</a:t>
            </a:r>
            <a:r>
              <a:rPr lang="en-US" i="1"/>
              <a:t>The River Between </a:t>
            </a:r>
            <a:r>
              <a:rPr lang="en-US"/>
              <a:t>is the best book.’</a:t>
            </a:r>
          </a:p>
        </p:txBody>
      </p:sp>
      <p:sp>
        <p:nvSpPr>
          <p:cNvPr id="2" name="Slide Number Placeholder 1">
            <a:extLst>
              <a:ext uri="{FF2B5EF4-FFF2-40B4-BE49-F238E27FC236}">
                <a16:creationId xmlns:a16="http://schemas.microsoft.com/office/drawing/2014/main" id="{D6F57AA7-7288-0A41-806F-DFD64F33F413}"/>
              </a:ext>
            </a:extLst>
          </p:cNvPr>
          <p:cNvSpPr>
            <a:spLocks noGrp="1"/>
          </p:cNvSpPr>
          <p:nvPr>
            <p:ph type="sldNum" sz="quarter" idx="12"/>
          </p:nvPr>
        </p:nvSpPr>
        <p:spPr/>
        <p:txBody>
          <a:bodyPr/>
          <a:lstStyle/>
          <a:p>
            <a:fld id="{D5675876-5BBB-A84C-A8B8-0D1D6233F6B7}" type="slidenum">
              <a:rPr lang="en-US"/>
              <a:t>40</a:t>
            </a:fld>
            <a:endParaRPr lang="en-US"/>
          </a:p>
        </p:txBody>
      </p:sp>
    </p:spTree>
    <p:extLst>
      <p:ext uri="{BB962C8B-B14F-4D97-AF65-F5344CB8AC3E}">
        <p14:creationId xmlns:p14="http://schemas.microsoft.com/office/powerpoint/2010/main" val="25613622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AEDF3E-D247-5546-B19D-B286EEFFE6D0}"/>
              </a:ext>
            </a:extLst>
          </p:cNvPr>
          <p:cNvSpPr>
            <a:spLocks noGrp="1"/>
          </p:cNvSpPr>
          <p:nvPr>
            <p:ph idx="1"/>
          </p:nvPr>
        </p:nvSpPr>
        <p:spPr>
          <a:xfrm>
            <a:off x="1371599" y="753035"/>
            <a:ext cx="10354235" cy="5567083"/>
          </a:xfrm>
        </p:spPr>
        <p:txBody>
          <a:bodyPr>
            <a:normAutofit fontScale="92500" lnSpcReduction="10000"/>
          </a:bodyPr>
          <a:lstStyle/>
          <a:p>
            <a:pPr marL="0" indent="0">
              <a:buNone/>
            </a:pPr>
            <a:r>
              <a:rPr lang="en-US" b="1"/>
              <a:t>3: Pro-relative cannot be inverted</a:t>
            </a:r>
            <a:endParaRPr lang="en-US"/>
          </a:p>
          <a:p>
            <a:pPr marL="0" indent="0">
              <a:buNone/>
              <a:tabLst>
                <a:tab pos="520700" algn="l"/>
                <a:tab pos="922338" algn="l"/>
                <a:tab pos="2352675" algn="l"/>
                <a:tab pos="4264025" algn="l"/>
                <a:tab pos="4838700" algn="l"/>
                <a:tab pos="5640388" algn="l"/>
              </a:tabLst>
            </a:pPr>
            <a:r>
              <a:rPr lang="en-US"/>
              <a:t>(29)	a.	[kî-ra	û-kw-ona]	i	[ky-o	û-ga-p-ew-a]</a:t>
            </a:r>
            <a:br>
              <a:rPr lang="en-US"/>
            </a:br>
            <a:r>
              <a:rPr lang="en-US"/>
              <a:t>		7-</a:t>
            </a:r>
            <a:r>
              <a:rPr lang="en-US" cap="small"/>
              <a:t>dem.dist	2sg.sm-prs</a:t>
            </a:r>
            <a:r>
              <a:rPr lang="en-US"/>
              <a:t>-see	</a:t>
            </a:r>
            <a:r>
              <a:rPr lang="en-US" cap="small"/>
              <a:t>cop</a:t>
            </a:r>
            <a:r>
              <a:rPr lang="en-US"/>
              <a:t>	7-</a:t>
            </a:r>
            <a:r>
              <a:rPr lang="en-US" cap="small"/>
              <a:t>pro</a:t>
            </a:r>
            <a:r>
              <a:rPr lang="en-US"/>
              <a:t>	</a:t>
            </a:r>
            <a:r>
              <a:rPr lang="en-US" cap="small"/>
              <a:t>2sg.sm-fut</a:t>
            </a:r>
            <a:r>
              <a:rPr lang="en-US"/>
              <a:t>-give-</a:t>
            </a:r>
            <a:r>
              <a:rPr lang="en-US" cap="small"/>
              <a:t>pass-fv</a:t>
            </a:r>
            <a:br>
              <a:rPr lang="en-US"/>
            </a:br>
            <a:r>
              <a:rPr lang="en-US"/>
              <a:t>		‘What you see is what you get.’</a:t>
            </a:r>
          </a:p>
          <a:p>
            <a:pPr marL="0" indent="0">
              <a:buNone/>
              <a:tabLst>
                <a:tab pos="520700" algn="l"/>
                <a:tab pos="922338" algn="l"/>
              </a:tabLst>
            </a:pPr>
            <a:r>
              <a:rPr lang="en-US"/>
              <a:t> </a:t>
            </a:r>
          </a:p>
          <a:p>
            <a:pPr marL="0" indent="0">
              <a:buNone/>
              <a:tabLst>
                <a:tab pos="520700" algn="l"/>
                <a:tab pos="922338" algn="l"/>
                <a:tab pos="1724025" algn="l"/>
                <a:tab pos="3675063" algn="l"/>
                <a:tab pos="4130675" algn="l"/>
                <a:tab pos="4972050" algn="l"/>
              </a:tabLst>
            </a:pPr>
            <a:r>
              <a:rPr lang="en-US"/>
              <a:t>	b.	*[kyo	ûkwona]	i	[kyo	ûgapewa]</a:t>
            </a:r>
            <a:br>
              <a:rPr lang="en-US"/>
            </a:br>
            <a:r>
              <a:rPr lang="en-US"/>
              <a:t>		7-</a:t>
            </a:r>
            <a:r>
              <a:rPr lang="en-US" cap="small"/>
              <a:t>pro</a:t>
            </a:r>
            <a:r>
              <a:rPr lang="en-US"/>
              <a:t>	</a:t>
            </a:r>
            <a:r>
              <a:rPr lang="en-US" cap="small"/>
              <a:t>2sg.sm-prs</a:t>
            </a:r>
            <a:r>
              <a:rPr lang="en-US"/>
              <a:t>-see	</a:t>
            </a:r>
            <a:r>
              <a:rPr lang="en-US" cap="small"/>
              <a:t>cop</a:t>
            </a:r>
            <a:r>
              <a:rPr lang="en-US"/>
              <a:t>	7-</a:t>
            </a:r>
            <a:r>
              <a:rPr lang="en-US" cap="small"/>
              <a:t>pro</a:t>
            </a:r>
            <a:r>
              <a:rPr lang="en-US"/>
              <a:t>	</a:t>
            </a:r>
            <a:r>
              <a:rPr lang="en-US" cap="small"/>
              <a:t>2sg.sm-fut</a:t>
            </a:r>
            <a:r>
              <a:rPr lang="en-US"/>
              <a:t>-give-</a:t>
            </a:r>
            <a:r>
              <a:rPr lang="en-US" cap="small"/>
              <a:t>pass</a:t>
            </a:r>
            <a:r>
              <a:rPr lang="en-US"/>
              <a:t>-</a:t>
            </a:r>
            <a:r>
              <a:rPr lang="en-US" cap="small"/>
              <a:t>fv</a:t>
            </a:r>
            <a:endParaRPr lang="en-US"/>
          </a:p>
          <a:p>
            <a:pPr marL="0" indent="0">
              <a:buNone/>
              <a:tabLst>
                <a:tab pos="520700" algn="l"/>
                <a:tab pos="922338" algn="l"/>
              </a:tabLst>
            </a:pPr>
            <a:r>
              <a:rPr lang="en-US"/>
              <a:t> </a:t>
            </a:r>
          </a:p>
          <a:p>
            <a:pPr marL="0" indent="0">
              <a:buNone/>
              <a:tabLst>
                <a:tab pos="520700" algn="l"/>
                <a:tab pos="922338" algn="l"/>
                <a:tab pos="1778000" algn="l"/>
                <a:tab pos="3729038" algn="l"/>
                <a:tab pos="4343400" algn="l"/>
                <a:tab pos="5854700" algn="l"/>
              </a:tabLst>
            </a:pPr>
            <a:r>
              <a:rPr lang="en-US"/>
              <a:t>	c.	*[kyo	ûkwona]	i	[kîra	ûgapewa]</a:t>
            </a:r>
            <a:br>
              <a:rPr lang="en-US"/>
            </a:br>
            <a:r>
              <a:rPr lang="en-US"/>
              <a:t>		7-</a:t>
            </a:r>
            <a:r>
              <a:rPr lang="en-US" cap="small"/>
              <a:t>pro</a:t>
            </a:r>
            <a:r>
              <a:rPr lang="en-US"/>
              <a:t>	</a:t>
            </a:r>
            <a:r>
              <a:rPr lang="en-US" cap="small"/>
              <a:t>2sg.sm-prs</a:t>
            </a:r>
            <a:r>
              <a:rPr lang="en-US"/>
              <a:t>-see	</a:t>
            </a:r>
            <a:r>
              <a:rPr lang="en-US" cap="small"/>
              <a:t>cop</a:t>
            </a:r>
            <a:r>
              <a:rPr lang="en-US"/>
              <a:t>	7-</a:t>
            </a:r>
            <a:r>
              <a:rPr lang="en-US" cap="small"/>
              <a:t>dem.dist</a:t>
            </a:r>
            <a:r>
              <a:rPr lang="en-US"/>
              <a:t>	</a:t>
            </a:r>
            <a:r>
              <a:rPr lang="en-US" cap="small"/>
              <a:t>2sg.sm-fut</a:t>
            </a:r>
            <a:r>
              <a:rPr lang="en-US"/>
              <a:t>-give-</a:t>
            </a:r>
            <a:r>
              <a:rPr lang="en-US" cap="small"/>
              <a:t>pass</a:t>
            </a:r>
            <a:r>
              <a:rPr lang="en-US"/>
              <a:t>-</a:t>
            </a:r>
            <a:r>
              <a:rPr lang="en-US" cap="small"/>
              <a:t>fv</a:t>
            </a:r>
            <a:endParaRPr lang="en-US"/>
          </a:p>
          <a:p>
            <a:pPr marL="0" indent="0">
              <a:buNone/>
            </a:pPr>
            <a:r>
              <a:rPr lang="en-US"/>
              <a:t> </a:t>
            </a:r>
          </a:p>
          <a:p>
            <a:pPr marL="0" lvl="0" indent="0">
              <a:buNone/>
              <a:tabLst>
                <a:tab pos="922338" algn="l"/>
                <a:tab pos="2565400" algn="l"/>
                <a:tab pos="3421063" algn="l"/>
                <a:tab pos="5240338" algn="l"/>
                <a:tab pos="6442075" algn="l"/>
                <a:tab pos="7058025" algn="l"/>
              </a:tabLst>
            </a:pPr>
            <a:r>
              <a:rPr lang="en-US"/>
              <a:t>(30)	[Ûra /	*We	û-kû-thaambia	thaani]	i	Rob.</a:t>
            </a:r>
            <a:br>
              <a:rPr lang="en-US"/>
            </a:br>
            <a:r>
              <a:rPr lang="en-US"/>
              <a:t>	1-</a:t>
            </a:r>
            <a:r>
              <a:rPr lang="en-US" cap="small"/>
              <a:t>dem.dist</a:t>
            </a:r>
            <a:r>
              <a:rPr lang="en-US"/>
              <a:t> /	1.</a:t>
            </a:r>
            <a:r>
              <a:rPr lang="en-US" cap="small"/>
              <a:t>pro</a:t>
            </a:r>
            <a:r>
              <a:rPr lang="en-US"/>
              <a:t>	</a:t>
            </a:r>
            <a:r>
              <a:rPr lang="en-US" cap="small"/>
              <a:t>1rm-prs</a:t>
            </a:r>
            <a:r>
              <a:rPr lang="en-US"/>
              <a:t>-wash	10.dishes	</a:t>
            </a:r>
            <a:r>
              <a:rPr lang="en-US" cap="small"/>
              <a:t>cop</a:t>
            </a:r>
            <a:r>
              <a:rPr lang="en-US"/>
              <a:t>	1.Rob</a:t>
            </a:r>
            <a:br>
              <a:rPr lang="en-US"/>
            </a:br>
            <a:r>
              <a:rPr lang="en-US"/>
              <a:t>	‘The one/he who washes dishes is Rob</a:t>
            </a:r>
          </a:p>
        </p:txBody>
      </p:sp>
      <p:sp>
        <p:nvSpPr>
          <p:cNvPr id="2" name="Slide Number Placeholder 1">
            <a:extLst>
              <a:ext uri="{FF2B5EF4-FFF2-40B4-BE49-F238E27FC236}">
                <a16:creationId xmlns:a16="http://schemas.microsoft.com/office/drawing/2014/main" id="{15AD2221-61BA-7748-99B6-E051DFDE4AEE}"/>
              </a:ext>
            </a:extLst>
          </p:cNvPr>
          <p:cNvSpPr>
            <a:spLocks noGrp="1"/>
          </p:cNvSpPr>
          <p:nvPr>
            <p:ph type="sldNum" sz="quarter" idx="12"/>
          </p:nvPr>
        </p:nvSpPr>
        <p:spPr/>
        <p:txBody>
          <a:bodyPr/>
          <a:lstStyle/>
          <a:p>
            <a:fld id="{D5675876-5BBB-A84C-A8B8-0D1D6233F6B7}" type="slidenum">
              <a:rPr lang="en-US"/>
              <a:t>41</a:t>
            </a:fld>
            <a:endParaRPr lang="en-US"/>
          </a:p>
        </p:txBody>
      </p:sp>
    </p:spTree>
    <p:extLst>
      <p:ext uri="{BB962C8B-B14F-4D97-AF65-F5344CB8AC3E}">
        <p14:creationId xmlns:p14="http://schemas.microsoft.com/office/powerpoint/2010/main" val="41105616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13200B-3C20-4D45-A052-309AF50DD6E7}"/>
              </a:ext>
            </a:extLst>
          </p:cNvPr>
          <p:cNvSpPr>
            <a:spLocks noGrp="1"/>
          </p:cNvSpPr>
          <p:nvPr>
            <p:ph idx="1"/>
          </p:nvPr>
        </p:nvSpPr>
        <p:spPr>
          <a:xfrm>
            <a:off x="1371599" y="941294"/>
            <a:ext cx="10354235" cy="5378824"/>
          </a:xfrm>
        </p:spPr>
        <p:txBody>
          <a:bodyPr>
            <a:normAutofit fontScale="92500" lnSpcReduction="20000"/>
          </a:bodyPr>
          <a:lstStyle/>
          <a:p>
            <a:pPr marL="0" lvl="0" indent="0">
              <a:buNone/>
            </a:pPr>
            <a:r>
              <a:rPr lang="en-US" b="1"/>
              <a:t>4: Past tense does not replace ni</a:t>
            </a:r>
          </a:p>
          <a:p>
            <a:pPr marL="0" lvl="0" indent="0">
              <a:buNone/>
              <a:tabLst>
                <a:tab pos="574675" algn="l"/>
                <a:tab pos="881063" algn="l"/>
                <a:tab pos="1416050" algn="l"/>
                <a:tab pos="2259013" algn="l"/>
                <a:tab pos="3327400" algn="l"/>
                <a:tab pos="3902075" algn="l"/>
                <a:tab pos="4932363" algn="l"/>
                <a:tab pos="6350000" algn="l"/>
              </a:tabLst>
            </a:pPr>
            <a:r>
              <a:rPr lang="en-US"/>
              <a:t>(31)	Téné	mû́nó	m̀-biti	na	ka-yû́gû́	</a:t>
            </a:r>
            <a:r>
              <a:rPr lang="en-US" b="1"/>
              <a:t>ba-a-rî́	</a:t>
            </a:r>
            <a:r>
              <a:rPr lang="en-US"/>
              <a:t>a-cooré.</a:t>
            </a:r>
            <a:br>
              <a:rPr lang="en-US"/>
            </a:br>
            <a:r>
              <a:rPr lang="en-US"/>
              <a:t>	long	very	9-hyena	and	12-hare	</a:t>
            </a:r>
            <a:r>
              <a:rPr lang="en-US" cap="small"/>
              <a:t>2sm-pst</a:t>
            </a:r>
            <a:r>
              <a:rPr lang="en-US"/>
              <a:t>-be	2-friends</a:t>
            </a:r>
            <a:br>
              <a:rPr lang="en-US"/>
            </a:br>
            <a:r>
              <a:rPr lang="en-US"/>
              <a:t>	‘A long time ago, hyena and hare were friends.’</a:t>
            </a:r>
          </a:p>
          <a:p>
            <a:pPr marL="0" indent="0">
              <a:buNone/>
              <a:tabLst>
                <a:tab pos="574675" algn="l"/>
                <a:tab pos="881063" algn="l"/>
              </a:tabLst>
            </a:pPr>
            <a:r>
              <a:rPr lang="en-US"/>
              <a:t> </a:t>
            </a:r>
          </a:p>
          <a:p>
            <a:pPr marL="0" indent="0">
              <a:buNone/>
              <a:tabLst>
                <a:tab pos="574675" algn="l"/>
                <a:tab pos="881063" algn="l"/>
                <a:tab pos="2217738" algn="l"/>
                <a:tab pos="3421063" algn="l"/>
                <a:tab pos="5721350" algn="l"/>
              </a:tabLst>
            </a:pPr>
            <a:r>
              <a:rPr lang="en-US"/>
              <a:t>(32)	a.	Ny-oombá	ni-y-ó	î-rá-bî́-íre	(y-óónka).</a:t>
            </a:r>
            <a:br>
              <a:rPr lang="en-US"/>
            </a:br>
            <a:r>
              <a:rPr lang="en-US"/>
              <a:t>		9-house	</a:t>
            </a:r>
            <a:r>
              <a:rPr lang="en-US" cap="small"/>
              <a:t>cop</a:t>
            </a:r>
            <a:r>
              <a:rPr lang="en-US"/>
              <a:t>-9-</a:t>
            </a:r>
            <a:r>
              <a:rPr lang="en-US" cap="small"/>
              <a:t>pro</a:t>
            </a:r>
            <a:r>
              <a:rPr lang="en-US"/>
              <a:t>	</a:t>
            </a:r>
            <a:r>
              <a:rPr lang="en-US" cap="small"/>
              <a:t>9sm</a:t>
            </a:r>
            <a:r>
              <a:rPr lang="en-US"/>
              <a:t>-</a:t>
            </a:r>
            <a:r>
              <a:rPr lang="en-US" cap="small"/>
              <a:t>ypst</a:t>
            </a:r>
            <a:r>
              <a:rPr lang="en-US"/>
              <a:t>-burn-</a:t>
            </a:r>
            <a:r>
              <a:rPr lang="en-US" cap="small"/>
              <a:t>pfv</a:t>
            </a:r>
            <a:r>
              <a:rPr lang="en-US"/>
              <a:t>	9-only</a:t>
            </a:r>
            <a:br>
              <a:rPr lang="en-US"/>
            </a:br>
            <a:r>
              <a:rPr lang="en-US"/>
              <a:t>		‘(Only) the house is what has burnt.’</a:t>
            </a:r>
          </a:p>
          <a:p>
            <a:pPr marL="0" indent="0">
              <a:buNone/>
              <a:tabLst>
                <a:tab pos="574675" algn="l"/>
                <a:tab pos="881063" algn="l"/>
              </a:tabLst>
            </a:pPr>
            <a:r>
              <a:rPr lang="en-US"/>
              <a:t> </a:t>
            </a:r>
          </a:p>
          <a:p>
            <a:pPr marL="0" lvl="1" indent="0">
              <a:buNone/>
              <a:tabLst>
                <a:tab pos="574675" algn="l"/>
                <a:tab pos="881063" algn="l"/>
                <a:tab pos="2352675" algn="l"/>
                <a:tab pos="3556000" algn="l"/>
                <a:tab pos="5815013" algn="l"/>
              </a:tabLst>
            </a:pPr>
            <a:r>
              <a:rPr lang="en-US"/>
              <a:t>	b.	*Ny-oombá	</a:t>
            </a:r>
            <a:r>
              <a:rPr lang="en-US" b="1"/>
              <a:t>y-aa-rî</a:t>
            </a:r>
            <a:r>
              <a:rPr lang="en-US"/>
              <a:t>-yó	î-rá-bî́-íre	(yóónka).</a:t>
            </a:r>
            <a:br>
              <a:rPr lang="en-US"/>
            </a:br>
            <a:r>
              <a:rPr lang="en-US"/>
              <a:t>		9-house	</a:t>
            </a:r>
            <a:r>
              <a:rPr lang="en-US" cap="small"/>
              <a:t>cop</a:t>
            </a:r>
            <a:r>
              <a:rPr lang="en-US"/>
              <a:t>-9-</a:t>
            </a:r>
            <a:r>
              <a:rPr lang="en-US" cap="small"/>
              <a:t>pro</a:t>
            </a:r>
            <a:r>
              <a:rPr lang="en-US"/>
              <a:t>	</a:t>
            </a:r>
            <a:r>
              <a:rPr lang="en-US" cap="small"/>
              <a:t>9sm</a:t>
            </a:r>
            <a:r>
              <a:rPr lang="en-US"/>
              <a:t>-</a:t>
            </a:r>
            <a:r>
              <a:rPr lang="en-US" cap="small"/>
              <a:t>ypst</a:t>
            </a:r>
            <a:r>
              <a:rPr lang="en-US"/>
              <a:t>-burn-</a:t>
            </a:r>
            <a:r>
              <a:rPr lang="en-US" cap="small"/>
              <a:t>pfv</a:t>
            </a:r>
            <a:r>
              <a:rPr lang="en-US"/>
              <a:t>	9-only</a:t>
            </a:r>
            <a:br>
              <a:rPr lang="en-US"/>
            </a:br>
            <a:r>
              <a:rPr lang="en-US"/>
              <a:t>		int. ‘(Only) the house was what has burnt.’</a:t>
            </a:r>
          </a:p>
          <a:p>
            <a:pPr marL="0" indent="0">
              <a:buNone/>
            </a:pPr>
            <a:r>
              <a:rPr lang="en-US"/>
              <a:t> </a:t>
            </a:r>
          </a:p>
          <a:p>
            <a:pPr marL="0" lvl="0" indent="0">
              <a:buNone/>
              <a:tabLst>
                <a:tab pos="520700" algn="l"/>
                <a:tab pos="2084388" algn="l"/>
                <a:tab pos="3421063" algn="l"/>
                <a:tab pos="4478338" algn="l"/>
                <a:tab pos="5815013" algn="l"/>
              </a:tabLst>
            </a:pPr>
            <a:r>
              <a:rPr lang="en-US"/>
              <a:t>(In a play, when someone asked ‘Was the goat your grandmother?’)</a:t>
            </a:r>
            <a:br>
              <a:rPr lang="en-US"/>
            </a:br>
            <a:r>
              <a:rPr lang="en-US"/>
              <a:t>(33)	Mû-tûûri	w-eetû	</a:t>
            </a:r>
            <a:r>
              <a:rPr lang="en-US" b="1"/>
              <a:t>n'-we	w-aa-rî</a:t>
            </a:r>
            <a:r>
              <a:rPr lang="en-US"/>
              <a:t>	m-bûri.</a:t>
            </a:r>
            <a:br>
              <a:rPr lang="en-US"/>
            </a:br>
            <a:r>
              <a:rPr lang="en-US"/>
              <a:t>	1-neighbour	1-</a:t>
            </a:r>
            <a:r>
              <a:rPr lang="en-US" cap="small"/>
              <a:t>poss.1pl</a:t>
            </a:r>
            <a:r>
              <a:rPr lang="en-US"/>
              <a:t>	</a:t>
            </a:r>
            <a:r>
              <a:rPr lang="en-US" cap="small"/>
              <a:t>cop-1.pro</a:t>
            </a:r>
            <a:r>
              <a:rPr lang="en-US"/>
              <a:t>	</a:t>
            </a:r>
            <a:r>
              <a:rPr lang="en-US" cap="small"/>
              <a:t>1rm-pst</a:t>
            </a:r>
            <a:r>
              <a:rPr lang="en-US"/>
              <a:t>-be	9-goat</a:t>
            </a:r>
            <a:br>
              <a:rPr lang="en-US"/>
            </a:br>
            <a:r>
              <a:rPr lang="en-US"/>
              <a:t>	‘Our </a:t>
            </a:r>
            <a:r>
              <a:rPr lang="en-US" i="1"/>
              <a:t>neighbour</a:t>
            </a:r>
            <a:r>
              <a:rPr lang="en-US"/>
              <a:t> was the goat.’</a:t>
            </a:r>
          </a:p>
        </p:txBody>
      </p:sp>
      <p:sp>
        <p:nvSpPr>
          <p:cNvPr id="2" name="Slide Number Placeholder 1">
            <a:extLst>
              <a:ext uri="{FF2B5EF4-FFF2-40B4-BE49-F238E27FC236}">
                <a16:creationId xmlns:a16="http://schemas.microsoft.com/office/drawing/2014/main" id="{8B662647-AE4C-544E-B8E4-FB7A52335129}"/>
              </a:ext>
            </a:extLst>
          </p:cNvPr>
          <p:cNvSpPr>
            <a:spLocks noGrp="1"/>
          </p:cNvSpPr>
          <p:nvPr>
            <p:ph type="sldNum" sz="quarter" idx="12"/>
          </p:nvPr>
        </p:nvSpPr>
        <p:spPr/>
        <p:txBody>
          <a:bodyPr/>
          <a:lstStyle/>
          <a:p>
            <a:fld id="{D5675876-5BBB-A84C-A8B8-0D1D6233F6B7}" type="slidenum">
              <a:rPr lang="en-US"/>
              <a:t>42</a:t>
            </a:fld>
            <a:endParaRPr lang="en-US"/>
          </a:p>
        </p:txBody>
      </p:sp>
    </p:spTree>
    <p:extLst>
      <p:ext uri="{BB962C8B-B14F-4D97-AF65-F5344CB8AC3E}">
        <p14:creationId xmlns:p14="http://schemas.microsoft.com/office/powerpoint/2010/main" val="2411321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A81FBE-F0D1-2242-B1A1-C112ABD77124}"/>
              </a:ext>
            </a:extLst>
          </p:cNvPr>
          <p:cNvSpPr>
            <a:spLocks noGrp="1"/>
          </p:cNvSpPr>
          <p:nvPr>
            <p:ph idx="1"/>
          </p:nvPr>
        </p:nvSpPr>
        <p:spPr>
          <a:xfrm>
            <a:off x="1371599" y="1021976"/>
            <a:ext cx="10354235" cy="5618310"/>
          </a:xfrm>
        </p:spPr>
        <p:txBody>
          <a:bodyPr>
            <a:normAutofit fontScale="92500" lnSpcReduction="20000"/>
          </a:bodyPr>
          <a:lstStyle/>
          <a:p>
            <a:pPr marL="0" lvl="0" indent="0">
              <a:lnSpc>
                <a:spcPct val="120000"/>
              </a:lnSpc>
              <a:spcAft>
                <a:spcPts val="0"/>
              </a:spcAft>
              <a:buNone/>
              <a:tabLst>
                <a:tab pos="747713" algn="l"/>
              </a:tabLst>
            </a:pPr>
            <a:r>
              <a:rPr lang="en-US" b="1"/>
              <a:t>5: Focus is on the referent of the initial NP and the pro</a:t>
            </a:r>
          </a:p>
          <a:p>
            <a:pPr marL="0" lvl="0" indent="0">
              <a:lnSpc>
                <a:spcPct val="120000"/>
              </a:lnSpc>
              <a:spcAft>
                <a:spcPts val="0"/>
              </a:spcAft>
              <a:buNone/>
              <a:tabLst>
                <a:tab pos="747713" algn="l"/>
              </a:tabLst>
            </a:pPr>
            <a:r>
              <a:rPr lang="en-US"/>
              <a:t>(34)	(Where is a good place to go on a holiday?)</a:t>
            </a:r>
          </a:p>
          <a:p>
            <a:pPr marL="0" lvl="0" indent="0">
              <a:lnSpc>
                <a:spcPct val="120000"/>
              </a:lnSpc>
              <a:spcAft>
                <a:spcPts val="0"/>
              </a:spcAft>
              <a:buNone/>
              <a:tabLst>
                <a:tab pos="747713" algn="l"/>
                <a:tab pos="1420813" algn="l"/>
                <a:tab pos="2039938" algn="l"/>
                <a:tab pos="3103563" algn="l"/>
                <a:tab pos="4265613" algn="l"/>
              </a:tabLst>
            </a:pPr>
            <a:r>
              <a:rPr lang="en-US"/>
              <a:t>Mombasa	i	kw-éégá	gw-á	kû-riûnga</a:t>
            </a:r>
            <a:br>
              <a:rPr lang="en-US"/>
            </a:br>
            <a:r>
              <a:rPr lang="en-US"/>
              <a:t>9.Mombasa	</a:t>
            </a:r>
            <a:r>
              <a:rPr lang="en-US" cap="small"/>
              <a:t>cop	</a:t>
            </a:r>
            <a:r>
              <a:rPr lang="en-US"/>
              <a:t>17-good	17-</a:t>
            </a:r>
            <a:r>
              <a:rPr lang="en-US" cap="small"/>
              <a:t>conn	</a:t>
            </a:r>
            <a:r>
              <a:rPr lang="en-US"/>
              <a:t>15-visit/tour</a:t>
            </a:r>
            <a:br>
              <a:rPr lang="en-US"/>
            </a:br>
            <a:r>
              <a:rPr lang="en-US"/>
              <a:t>'Mombasa is a good place to visit/tour’</a:t>
            </a:r>
          </a:p>
          <a:p>
            <a:pPr marL="0" lvl="0" indent="0">
              <a:lnSpc>
                <a:spcPct val="120000"/>
              </a:lnSpc>
              <a:spcAft>
                <a:spcPts val="0"/>
              </a:spcAft>
              <a:buNone/>
              <a:tabLst>
                <a:tab pos="747713" algn="l"/>
              </a:tabLst>
            </a:pPr>
            <a:r>
              <a:rPr lang="en-US"/>
              <a:t>(35)	(Interpretation: there are no other places that are good)</a:t>
            </a:r>
          </a:p>
          <a:p>
            <a:pPr marL="0" lvl="0" indent="0">
              <a:lnSpc>
                <a:spcPct val="120000"/>
              </a:lnSpc>
              <a:spcAft>
                <a:spcPts val="0"/>
              </a:spcAft>
              <a:buNone/>
              <a:tabLst>
                <a:tab pos="1323975" algn="l"/>
                <a:tab pos="2528888" algn="l"/>
              </a:tabLst>
            </a:pPr>
            <a:r>
              <a:rPr lang="en-US" u="sng">
                <a:solidFill>
                  <a:srgbClr val="7030A0"/>
                </a:solidFill>
              </a:rPr>
              <a:t>Nanyuki</a:t>
            </a:r>
            <a:r>
              <a:rPr lang="en-US" u="sng"/>
              <a:t>̂</a:t>
            </a:r>
            <a:r>
              <a:rPr lang="en-US"/>
              <a:t>	i-</a:t>
            </a:r>
            <a:r>
              <a:rPr lang="en-US">
                <a:solidFill>
                  <a:srgbClr val="7030A0"/>
                </a:solidFill>
              </a:rPr>
              <a:t>kû</a:t>
            </a:r>
            <a:r>
              <a:rPr lang="en-US" b="1"/>
              <a:t>	</a:t>
            </a:r>
            <a:r>
              <a:rPr lang="en-US"/>
              <a:t>kw-éégá</a:t>
            </a:r>
            <a:br>
              <a:rPr lang="en-US"/>
            </a:br>
            <a:r>
              <a:rPr lang="en-US"/>
              <a:t>9.Nanyuki	</a:t>
            </a:r>
            <a:r>
              <a:rPr lang="en-US" cap="small"/>
              <a:t>cop-17.pro	</a:t>
            </a:r>
            <a:r>
              <a:rPr lang="en-US"/>
              <a:t>17-good</a:t>
            </a:r>
            <a:br>
              <a:rPr lang="en-US"/>
            </a:br>
            <a:r>
              <a:rPr lang="en-US"/>
              <a:t>'Nanyuki is the place that is good’</a:t>
            </a:r>
          </a:p>
          <a:p>
            <a:pPr marL="0" lvl="0" indent="0">
              <a:lnSpc>
                <a:spcPct val="120000"/>
              </a:lnSpc>
              <a:spcAft>
                <a:spcPts val="0"/>
              </a:spcAft>
              <a:buNone/>
              <a:tabLst>
                <a:tab pos="747713" algn="l"/>
              </a:tabLst>
            </a:pPr>
            <a:endParaRPr lang="en-US"/>
          </a:p>
          <a:p>
            <a:pPr marL="0" lvl="0" indent="0">
              <a:lnSpc>
                <a:spcPct val="120000"/>
              </a:lnSpc>
              <a:spcAft>
                <a:spcPts val="0"/>
              </a:spcAft>
              <a:buNone/>
              <a:tabLst>
                <a:tab pos="747713" algn="l"/>
                <a:tab pos="1909763" algn="l"/>
                <a:tab pos="4079875" algn="l"/>
              </a:tabLst>
            </a:pPr>
            <a:r>
              <a:rPr lang="en-US"/>
              <a:t>(36) (Is Joy doing the dishes?)</a:t>
            </a:r>
            <a:br>
              <a:rPr lang="en-US"/>
            </a:br>
            <a:r>
              <a:rPr lang="en-US" u="sng">
                <a:solidFill>
                  <a:srgbClr val="7030A0"/>
                </a:solidFill>
              </a:rPr>
              <a:t>Rob</a:t>
            </a:r>
            <a:r>
              <a:rPr lang="en-US"/>
              <a:t>	n’-</a:t>
            </a:r>
            <a:r>
              <a:rPr lang="en-US">
                <a:solidFill>
                  <a:srgbClr val="7030A0"/>
                </a:solidFill>
              </a:rPr>
              <a:t>we</a:t>
            </a:r>
            <a:r>
              <a:rPr lang="en-US"/>
              <a:t>	[û-kû-thaambi-a	thaáni]</a:t>
            </a:r>
            <a:br>
              <a:rPr lang="en-US"/>
            </a:br>
            <a:r>
              <a:rPr lang="en-US"/>
              <a:t>1.Rob	</a:t>
            </a:r>
            <a:r>
              <a:rPr lang="en-US" cap="small"/>
              <a:t>cop</a:t>
            </a:r>
            <a:r>
              <a:rPr lang="en-US"/>
              <a:t>-1.</a:t>
            </a:r>
            <a:r>
              <a:rPr lang="en-US" cap="small"/>
              <a:t>pro</a:t>
            </a:r>
            <a:r>
              <a:rPr lang="en-US"/>
              <a:t>	</a:t>
            </a:r>
            <a:r>
              <a:rPr lang="en-US" cap="small"/>
              <a:t>1rm-prs</a:t>
            </a:r>
            <a:r>
              <a:rPr lang="en-US"/>
              <a:t>-wash-</a:t>
            </a:r>
            <a:r>
              <a:rPr lang="en-US" cap="small"/>
              <a:t>fv</a:t>
            </a:r>
            <a:r>
              <a:rPr lang="en-US"/>
              <a:t>	10.dishes</a:t>
            </a:r>
            <a:br>
              <a:rPr lang="en-US"/>
            </a:br>
            <a:r>
              <a:rPr lang="en-US"/>
              <a:t>‘Rob (is the one who) is washing the dishes’</a:t>
            </a:r>
          </a:p>
        </p:txBody>
      </p:sp>
      <p:sp>
        <p:nvSpPr>
          <p:cNvPr id="2" name="Slide Number Placeholder 1">
            <a:extLst>
              <a:ext uri="{FF2B5EF4-FFF2-40B4-BE49-F238E27FC236}">
                <a16:creationId xmlns:a16="http://schemas.microsoft.com/office/drawing/2014/main" id="{39FC0F7F-0D38-2A49-9784-B5FFA86DD775}"/>
              </a:ext>
            </a:extLst>
          </p:cNvPr>
          <p:cNvSpPr>
            <a:spLocks noGrp="1"/>
          </p:cNvSpPr>
          <p:nvPr>
            <p:ph type="sldNum" sz="quarter" idx="12"/>
          </p:nvPr>
        </p:nvSpPr>
        <p:spPr/>
        <p:txBody>
          <a:bodyPr/>
          <a:lstStyle/>
          <a:p>
            <a:fld id="{D5675876-5BBB-A84C-A8B8-0D1D6233F6B7}" type="slidenum">
              <a:rPr lang="en-US"/>
              <a:t>43</a:t>
            </a:fld>
            <a:endParaRPr lang="en-US"/>
          </a:p>
        </p:txBody>
      </p:sp>
    </p:spTree>
    <p:extLst>
      <p:ext uri="{BB962C8B-B14F-4D97-AF65-F5344CB8AC3E}">
        <p14:creationId xmlns:p14="http://schemas.microsoft.com/office/powerpoint/2010/main" val="2455620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bg1">
                <a:lumMod val="75000"/>
              </a:schemeClr>
            </a:solidFill>
          </a:ln>
        </p:spPr>
        <p:txBody>
          <a:bodyPr/>
          <a:lstStyle/>
          <a:p>
            <a:pPr marL="0" indent="0">
              <a:buNone/>
            </a:pPr>
            <a:r>
              <a:rPr lang="en-US">
                <a:solidFill>
                  <a:schemeClr val="bg1">
                    <a:lumMod val="75000"/>
                  </a:schemeClr>
                </a:solidFill>
              </a:rPr>
              <a:t>NP ni NP</a:t>
            </a:r>
            <a:br>
              <a:rPr lang="en-US">
                <a:solidFill>
                  <a:schemeClr val="bg1">
                    <a:lumMod val="75000"/>
                  </a:schemeClr>
                </a:solidFill>
              </a:rPr>
            </a:br>
            <a:r>
              <a:rPr lang="en-US">
                <a:solidFill>
                  <a:schemeClr val="bg1">
                    <a:lumMod val="75000"/>
                  </a:schemeClr>
                </a:solidFill>
              </a:rPr>
              <a:t>Jane ni teacher</a:t>
            </a:r>
          </a:p>
          <a:p>
            <a:pPr marL="0" indent="0">
              <a:buNone/>
            </a:pPr>
            <a:r>
              <a:rPr lang="en-US" b="1">
                <a:solidFill>
                  <a:schemeClr val="bg1">
                    <a:lumMod val="75000"/>
                  </a:schemeClr>
                </a:solidFill>
              </a:rPr>
              <a:t>copular clause</a:t>
            </a:r>
          </a:p>
          <a:p>
            <a:pPr marL="0" indent="0">
              <a:buNone/>
            </a:pPr>
            <a:r>
              <a:rPr lang="en-US">
                <a:solidFill>
                  <a:schemeClr val="bg1">
                    <a:lumMod val="75000"/>
                  </a:schemeClr>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 </a:t>
            </a:r>
            <a:r>
              <a:rPr lang="en-US" u="sng">
                <a:solidFill>
                  <a:schemeClr val="bg1">
                    <a:lumMod val="75000"/>
                  </a:schemeClr>
                </a:solidFill>
              </a:rPr>
              <a:t>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pseudocleft</a:t>
            </a:r>
          </a:p>
          <a:p>
            <a:pPr marL="0" indent="0">
              <a:buFont typeface="Franklin Gothic Book" panose="020B0503020102020204" pitchFamily="34" charset="0"/>
              <a:buNone/>
            </a:pPr>
            <a:r>
              <a:rPr lang="en-US">
                <a:solidFill>
                  <a:schemeClr val="bg1">
                    <a:lumMod val="75000"/>
                  </a:schemeClr>
                </a:solidFill>
              </a:rPr>
              <a:t>PrP + inversion</a:t>
            </a:r>
          </a:p>
          <a:p>
            <a:pPr marL="0" indent="0">
              <a:buFont typeface="Franklin Gothic Book" panose="020B0503020102020204" pitchFamily="34" charset="0"/>
              <a:buNone/>
            </a:pPr>
            <a:r>
              <a:rPr lang="en-US">
                <a:solidFill>
                  <a:schemeClr val="bg1">
                    <a:lumMod val="75000"/>
                  </a:schemeClr>
                </a:solidFill>
              </a:rPr>
              <a:t>NP ni </a:t>
            </a:r>
            <a:r>
              <a:rPr lang="en-US" u="sng">
                <a:solidFill>
                  <a:schemeClr val="bg1">
                    <a:lumMod val="75000"/>
                  </a:schemeClr>
                </a:solidFill>
              </a:rPr>
              <a:t>FR</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2229330"/>
            <a:ext cx="3407228" cy="3289727"/>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ni-pro 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reverse n’we construction</a:t>
            </a:r>
          </a:p>
          <a:p>
            <a:pPr marL="0" indent="0">
              <a:buFont typeface="Franklin Gothic Book" panose="020B0503020102020204" pitchFamily="34" charset="0"/>
              <a:buNone/>
            </a:pPr>
            <a:r>
              <a:rPr lang="en-US">
                <a:solidFill>
                  <a:srgbClr val="FF0000"/>
                </a:solidFill>
              </a:rPr>
              <a:t>PrP </a:t>
            </a:r>
            <a:r>
              <a:rPr lang="en-US">
                <a:solidFill>
                  <a:srgbClr val="FF0000"/>
                </a:solidFill>
                <a:sym typeface="Wingdings" pitchFamily="2" charset="2"/>
              </a:rPr>
              <a:t></a:t>
            </a:r>
            <a:endParaRPr lang="en-US">
              <a:solidFill>
                <a:srgbClr val="FF0000"/>
              </a:solidFill>
            </a:endParaRPr>
          </a:p>
          <a:p>
            <a:pPr marL="0" indent="0">
              <a:buFont typeface="Franklin Gothic Book" panose="020B0503020102020204" pitchFamily="34" charset="0"/>
              <a:buNone/>
            </a:pPr>
            <a:r>
              <a:rPr lang="en-US"/>
              <a:t>NP ni-pro REL</a:t>
            </a:r>
            <a:br>
              <a:rPr lang="en-US"/>
            </a:br>
            <a:r>
              <a:rPr lang="en-US"/>
              <a:t>Jane ni who teaches</a:t>
            </a:r>
          </a:p>
          <a:p>
            <a:pPr marL="0" indent="0">
              <a:buFont typeface="Franklin Gothic Book" panose="020B0503020102020204" pitchFamily="34" charset="0"/>
              <a:buNone/>
            </a:pPr>
            <a:r>
              <a:rPr lang="en-US" b="1"/>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solidFill>
                  <a:schemeClr val="bg1">
                    <a:lumMod val="75000"/>
                  </a:schemeClr>
                </a:solidFill>
              </a:rPr>
              <a:t>predicational/specificational</a:t>
            </a:r>
          </a:p>
          <a:p>
            <a:pPr marL="0" indent="0" algn="r">
              <a:buFont typeface="Franklin Gothic Book" panose="020B0503020102020204" pitchFamily="34" charset="0"/>
              <a:buNone/>
            </a:pPr>
            <a:r>
              <a:rPr lang="en-US">
                <a:solidFill>
                  <a:schemeClr val="bg1">
                    <a:lumMod val="75000"/>
                  </a:schemeClr>
                </a:solidFill>
              </a:rPr>
              <a:t>focus initial/final</a:t>
            </a:r>
          </a:p>
        </p:txBody>
      </p:sp>
      <p:sp>
        <p:nvSpPr>
          <p:cNvPr id="7" name="Slide Number Placeholder 6">
            <a:extLst>
              <a:ext uri="{FF2B5EF4-FFF2-40B4-BE49-F238E27FC236}">
                <a16:creationId xmlns:a16="http://schemas.microsoft.com/office/drawing/2014/main" id="{8A785060-BCD5-FC4C-B532-34A4B952D062}"/>
              </a:ext>
            </a:extLst>
          </p:cNvPr>
          <p:cNvSpPr>
            <a:spLocks noGrp="1"/>
          </p:cNvSpPr>
          <p:nvPr>
            <p:ph type="sldNum" sz="quarter" idx="12"/>
          </p:nvPr>
        </p:nvSpPr>
        <p:spPr/>
        <p:txBody>
          <a:bodyPr/>
          <a:lstStyle/>
          <a:p>
            <a:fld id="{D5675876-5BBB-A84C-A8B8-0D1D6233F6B7}" type="slidenum">
              <a:rPr lang="en-US"/>
              <a:t>44</a:t>
            </a:fld>
            <a:endParaRPr lang="en-US"/>
          </a:p>
        </p:txBody>
      </p:sp>
    </p:spTree>
    <p:extLst>
      <p:ext uri="{BB962C8B-B14F-4D97-AF65-F5344CB8AC3E}">
        <p14:creationId xmlns:p14="http://schemas.microsoft.com/office/powerpoint/2010/main" val="956929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bg1">
                <a:lumMod val="75000"/>
              </a:schemeClr>
            </a:solidFill>
          </a:ln>
        </p:spPr>
        <p:txBody>
          <a:bodyPr/>
          <a:lstStyle/>
          <a:p>
            <a:pPr marL="0" indent="0">
              <a:buNone/>
            </a:pPr>
            <a:r>
              <a:rPr lang="en-US">
                <a:solidFill>
                  <a:schemeClr val="bg1">
                    <a:lumMod val="75000"/>
                  </a:schemeClr>
                </a:solidFill>
              </a:rPr>
              <a:t>NP ni NP</a:t>
            </a:r>
            <a:br>
              <a:rPr lang="en-US">
                <a:solidFill>
                  <a:schemeClr val="bg1">
                    <a:lumMod val="75000"/>
                  </a:schemeClr>
                </a:solidFill>
              </a:rPr>
            </a:br>
            <a:r>
              <a:rPr lang="en-US">
                <a:solidFill>
                  <a:schemeClr val="bg1">
                    <a:lumMod val="75000"/>
                  </a:schemeClr>
                </a:solidFill>
              </a:rPr>
              <a:t>Jane ni teacher</a:t>
            </a:r>
          </a:p>
          <a:p>
            <a:pPr marL="0" indent="0">
              <a:buNone/>
            </a:pPr>
            <a:r>
              <a:rPr lang="en-US" b="1">
                <a:solidFill>
                  <a:schemeClr val="bg1">
                    <a:lumMod val="75000"/>
                  </a:schemeClr>
                </a:solidFill>
              </a:rPr>
              <a:t>copular clause</a:t>
            </a:r>
          </a:p>
          <a:p>
            <a:pPr marL="0" indent="0">
              <a:buNone/>
            </a:pPr>
            <a:r>
              <a:rPr lang="en-US">
                <a:solidFill>
                  <a:schemeClr val="bg1">
                    <a:lumMod val="75000"/>
                  </a:schemeClr>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 </a:t>
            </a:r>
            <a:r>
              <a:rPr lang="en-US" u="sng">
                <a:solidFill>
                  <a:schemeClr val="bg1">
                    <a:lumMod val="75000"/>
                  </a:schemeClr>
                </a:solidFill>
              </a:rPr>
              <a:t>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pseudocleft</a:t>
            </a:r>
          </a:p>
          <a:p>
            <a:pPr marL="0" indent="0">
              <a:buFont typeface="Franklin Gothic Book" panose="020B0503020102020204" pitchFamily="34" charset="0"/>
              <a:buNone/>
            </a:pPr>
            <a:r>
              <a:rPr lang="en-US">
                <a:solidFill>
                  <a:schemeClr val="bg1">
                    <a:lumMod val="75000"/>
                  </a:schemeClr>
                </a:solidFill>
              </a:rPr>
              <a:t>PrP + inversion</a:t>
            </a:r>
          </a:p>
          <a:p>
            <a:pPr marL="0" indent="0">
              <a:buFont typeface="Franklin Gothic Book" panose="020B0503020102020204" pitchFamily="34" charset="0"/>
              <a:buNone/>
            </a:pPr>
            <a:r>
              <a:rPr lang="en-US">
                <a:solidFill>
                  <a:schemeClr val="bg1">
                    <a:lumMod val="75000"/>
                  </a:schemeClr>
                </a:solidFill>
              </a:rPr>
              <a:t>NP ni </a:t>
            </a:r>
            <a:r>
              <a:rPr lang="en-US" u="sng">
                <a:solidFill>
                  <a:schemeClr val="bg1">
                    <a:lumMod val="75000"/>
                  </a:schemeClr>
                </a:solidFill>
              </a:rPr>
              <a:t>FR</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2229330"/>
            <a:ext cx="3407228" cy="3289727"/>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ni-pro 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reverse n’we construction</a:t>
            </a:r>
          </a:p>
          <a:p>
            <a:pPr marL="0" indent="0">
              <a:buFont typeface="Franklin Gothic Book" panose="020B0503020102020204" pitchFamily="34" charset="0"/>
              <a:buNone/>
            </a:pPr>
            <a:r>
              <a:rPr lang="en-US">
                <a:solidFill>
                  <a:srgbClr val="FF0000"/>
                </a:solidFill>
              </a:rPr>
              <a:t>PrP </a:t>
            </a:r>
            <a:r>
              <a:rPr lang="en-US">
                <a:solidFill>
                  <a:srgbClr val="FF0000"/>
                </a:solidFill>
                <a:sym typeface="Wingdings" pitchFamily="2" charset="2"/>
              </a:rPr>
              <a:t></a:t>
            </a:r>
            <a:endParaRPr lang="en-US">
              <a:solidFill>
                <a:srgbClr val="FF0000"/>
              </a:solidFill>
            </a:endParaRPr>
          </a:p>
          <a:p>
            <a:pPr marL="0" indent="0">
              <a:buFont typeface="Franklin Gothic Book" panose="020B0503020102020204" pitchFamily="34" charset="0"/>
              <a:buNone/>
            </a:pPr>
            <a:r>
              <a:rPr lang="en-US" u="sng">
                <a:solidFill>
                  <a:srgbClr val="7030A0"/>
                </a:solidFill>
              </a:rPr>
              <a:t>NP</a:t>
            </a:r>
            <a:r>
              <a:rPr lang="en-US"/>
              <a:t> ni-pro REL</a:t>
            </a:r>
            <a:br>
              <a:rPr lang="en-US"/>
            </a:br>
            <a:r>
              <a:rPr lang="en-US"/>
              <a:t>Jane ni who teaches</a:t>
            </a:r>
          </a:p>
          <a:p>
            <a:pPr marL="0" indent="0">
              <a:buFont typeface="Franklin Gothic Book" panose="020B0503020102020204" pitchFamily="34" charset="0"/>
              <a:buNone/>
            </a:pPr>
            <a:r>
              <a:rPr lang="en-US" b="1"/>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solidFill>
                  <a:schemeClr val="bg1">
                    <a:lumMod val="75000"/>
                  </a:schemeClr>
                </a:solidFill>
              </a:rPr>
              <a:t>predicational/specificational</a:t>
            </a:r>
          </a:p>
          <a:p>
            <a:pPr marL="0" indent="0" algn="r">
              <a:buFont typeface="Franklin Gothic Book" panose="020B0503020102020204" pitchFamily="34" charset="0"/>
              <a:buNone/>
            </a:pPr>
            <a:r>
              <a:rPr lang="en-US"/>
              <a:t>focus initial/final</a:t>
            </a:r>
          </a:p>
        </p:txBody>
      </p:sp>
      <p:sp>
        <p:nvSpPr>
          <p:cNvPr id="7" name="Slide Number Placeholder 6">
            <a:extLst>
              <a:ext uri="{FF2B5EF4-FFF2-40B4-BE49-F238E27FC236}">
                <a16:creationId xmlns:a16="http://schemas.microsoft.com/office/drawing/2014/main" id="{FEECCCBA-A1E2-874F-BB32-56493815F1F0}"/>
              </a:ext>
            </a:extLst>
          </p:cNvPr>
          <p:cNvSpPr>
            <a:spLocks noGrp="1"/>
          </p:cNvSpPr>
          <p:nvPr>
            <p:ph type="sldNum" sz="quarter" idx="12"/>
          </p:nvPr>
        </p:nvSpPr>
        <p:spPr/>
        <p:txBody>
          <a:bodyPr/>
          <a:lstStyle/>
          <a:p>
            <a:fld id="{D5675876-5BBB-A84C-A8B8-0D1D6233F6B7}" type="slidenum">
              <a:rPr lang="en-US"/>
              <a:t>45</a:t>
            </a:fld>
            <a:endParaRPr lang="en-US"/>
          </a:p>
        </p:txBody>
      </p:sp>
    </p:spTree>
    <p:extLst>
      <p:ext uri="{BB962C8B-B14F-4D97-AF65-F5344CB8AC3E}">
        <p14:creationId xmlns:p14="http://schemas.microsoft.com/office/powerpoint/2010/main" val="2337777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842C7-8202-E148-8ACC-31FDF807EAE9}"/>
              </a:ext>
            </a:extLst>
          </p:cNvPr>
          <p:cNvSpPr>
            <a:spLocks noGrp="1"/>
          </p:cNvSpPr>
          <p:nvPr>
            <p:ph type="title"/>
          </p:nvPr>
        </p:nvSpPr>
        <p:spPr/>
        <p:txBody>
          <a:bodyPr/>
          <a:lstStyle/>
          <a:p>
            <a:r>
              <a:rPr lang="en-US"/>
              <a:t>Is it a cleft?</a:t>
            </a:r>
          </a:p>
        </p:txBody>
      </p:sp>
      <p:sp>
        <p:nvSpPr>
          <p:cNvPr id="3" name="Content Placeholder 2">
            <a:extLst>
              <a:ext uri="{FF2B5EF4-FFF2-40B4-BE49-F238E27FC236}">
                <a16:creationId xmlns:a16="http://schemas.microsoft.com/office/drawing/2014/main" id="{8AE54CD8-C590-AC44-91B7-F521EFD929A5}"/>
              </a:ext>
            </a:extLst>
          </p:cNvPr>
          <p:cNvSpPr>
            <a:spLocks noGrp="1"/>
          </p:cNvSpPr>
          <p:nvPr>
            <p:ph idx="1"/>
          </p:nvPr>
        </p:nvSpPr>
        <p:spPr/>
        <p:txBody>
          <a:bodyPr/>
          <a:lstStyle/>
          <a:p>
            <a:pPr marL="0" indent="0">
              <a:buNone/>
              <a:tabLst>
                <a:tab pos="1106488" algn="l"/>
                <a:tab pos="2398713" algn="l"/>
                <a:tab pos="3678238" algn="l"/>
              </a:tabLst>
            </a:pPr>
            <a:r>
              <a:rPr lang="en-US"/>
              <a:t>Múú-ró	n’-úú</a:t>
            </a:r>
            <a:r>
              <a:rPr lang="en-US" b="1"/>
              <a:t>	</a:t>
            </a:r>
            <a:r>
              <a:rPr lang="en-US"/>
              <a:t>Kawî́î́ra	óón-íre.</a:t>
            </a:r>
            <a:br>
              <a:rPr lang="en-US"/>
            </a:br>
            <a:r>
              <a:rPr lang="en-US"/>
              <a:t>3-river	</a:t>
            </a:r>
            <a:r>
              <a:rPr lang="en-US" cap="small"/>
              <a:t>cop</a:t>
            </a:r>
            <a:r>
              <a:rPr lang="en-US"/>
              <a:t>-3-</a:t>
            </a:r>
            <a:r>
              <a:rPr lang="en-US" cap="small"/>
              <a:t>pro	</a:t>
            </a:r>
            <a:r>
              <a:rPr lang="en-US"/>
              <a:t>1.Kawîîra	</a:t>
            </a:r>
            <a:r>
              <a:rPr lang="en-US" cap="small"/>
              <a:t>1sm.</a:t>
            </a:r>
            <a:r>
              <a:rPr lang="en-US"/>
              <a:t>see-</a:t>
            </a:r>
            <a:r>
              <a:rPr lang="en-US" cap="small"/>
              <a:t>pfv</a:t>
            </a:r>
            <a:endParaRPr lang="en-US"/>
          </a:p>
          <a:p>
            <a:pPr marL="0" indent="0">
              <a:buNone/>
            </a:pPr>
            <a:r>
              <a:rPr lang="en-US"/>
              <a:t>‘The river, it is THAT that Kawîra saw.’</a:t>
            </a:r>
          </a:p>
          <a:p>
            <a:pPr marL="0" indent="0">
              <a:buNone/>
            </a:pPr>
            <a:endParaRPr lang="en-US"/>
          </a:p>
          <a:p>
            <a:pPr marL="0" indent="0">
              <a:buNone/>
              <a:tabLst>
                <a:tab pos="704850" algn="l"/>
                <a:tab pos="1279525" algn="l"/>
                <a:tab pos="2659063" algn="l"/>
                <a:tab pos="3678238" algn="l"/>
              </a:tabLst>
            </a:pPr>
            <a:r>
              <a:rPr lang="en-US"/>
              <a:t>(37)	Í	mû-gaáté	Áshá	a-gû-kaand-a.</a:t>
            </a:r>
            <a:br>
              <a:rPr lang="en-US"/>
            </a:br>
            <a:r>
              <a:rPr lang="en-US"/>
              <a:t>	</a:t>
            </a:r>
            <a:r>
              <a:rPr lang="en-US" cap="small"/>
              <a:t>cop</a:t>
            </a:r>
            <a:r>
              <a:rPr lang="en-US"/>
              <a:t>	3-bread	1.Asha	</a:t>
            </a:r>
            <a:r>
              <a:rPr lang="en-US" cap="small"/>
              <a:t>1sm-prs</a:t>
            </a:r>
            <a:r>
              <a:rPr lang="en-US"/>
              <a:t>-bake-</a:t>
            </a:r>
            <a:r>
              <a:rPr lang="en-US" cap="small"/>
              <a:t>fv</a:t>
            </a:r>
            <a:br>
              <a:rPr lang="en-US"/>
            </a:br>
            <a:r>
              <a:rPr lang="en-US"/>
              <a:t>	'It's bread that Asha is baking.'</a:t>
            </a:r>
          </a:p>
        </p:txBody>
      </p:sp>
      <p:sp>
        <p:nvSpPr>
          <p:cNvPr id="4" name="Slide Number Placeholder 3">
            <a:extLst>
              <a:ext uri="{FF2B5EF4-FFF2-40B4-BE49-F238E27FC236}">
                <a16:creationId xmlns:a16="http://schemas.microsoft.com/office/drawing/2014/main" id="{8315A4C8-3890-A144-B212-F49C9B8C9BB3}"/>
              </a:ext>
            </a:extLst>
          </p:cNvPr>
          <p:cNvSpPr>
            <a:spLocks noGrp="1"/>
          </p:cNvSpPr>
          <p:nvPr>
            <p:ph type="sldNum" sz="quarter" idx="12"/>
          </p:nvPr>
        </p:nvSpPr>
        <p:spPr/>
        <p:txBody>
          <a:bodyPr/>
          <a:lstStyle/>
          <a:p>
            <a:fld id="{D5675876-5BBB-A84C-A8B8-0D1D6233F6B7}" type="slidenum">
              <a:rPr lang="en-US"/>
              <a:t>46</a:t>
            </a:fld>
            <a:endParaRPr lang="en-US"/>
          </a:p>
        </p:txBody>
      </p:sp>
    </p:spTree>
    <p:extLst>
      <p:ext uri="{BB962C8B-B14F-4D97-AF65-F5344CB8AC3E}">
        <p14:creationId xmlns:p14="http://schemas.microsoft.com/office/powerpoint/2010/main" val="33864163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3877C9-8A46-0E49-BEB7-5D30AD28B007}"/>
              </a:ext>
            </a:extLst>
          </p:cNvPr>
          <p:cNvPicPr>
            <a:picLocks noChangeAspect="1"/>
          </p:cNvPicPr>
          <p:nvPr/>
        </p:nvPicPr>
        <p:blipFill>
          <a:blip r:embed="rId2"/>
          <a:stretch>
            <a:fillRect/>
          </a:stretch>
        </p:blipFill>
        <p:spPr>
          <a:xfrm>
            <a:off x="1506070" y="1333421"/>
            <a:ext cx="4777068" cy="4254205"/>
          </a:xfrm>
          <a:prstGeom prst="rect">
            <a:avLst/>
          </a:prstGeom>
        </p:spPr>
      </p:pic>
      <p:pic>
        <p:nvPicPr>
          <p:cNvPr id="6" name="Picture 5">
            <a:extLst>
              <a:ext uri="{FF2B5EF4-FFF2-40B4-BE49-F238E27FC236}">
                <a16:creationId xmlns:a16="http://schemas.microsoft.com/office/drawing/2014/main" id="{72744F43-F2DA-7844-8153-C8CCE5B2C688}"/>
              </a:ext>
            </a:extLst>
          </p:cNvPr>
          <p:cNvPicPr>
            <a:picLocks noChangeAspect="1"/>
          </p:cNvPicPr>
          <p:nvPr/>
        </p:nvPicPr>
        <p:blipFill>
          <a:blip r:embed="rId3"/>
          <a:stretch>
            <a:fillRect/>
          </a:stretch>
        </p:blipFill>
        <p:spPr>
          <a:xfrm>
            <a:off x="7024871" y="1178938"/>
            <a:ext cx="4824601" cy="4563169"/>
          </a:xfrm>
          <a:prstGeom prst="rect">
            <a:avLst/>
          </a:prstGeom>
        </p:spPr>
      </p:pic>
      <p:sp>
        <p:nvSpPr>
          <p:cNvPr id="2" name="Slide Number Placeholder 1">
            <a:extLst>
              <a:ext uri="{FF2B5EF4-FFF2-40B4-BE49-F238E27FC236}">
                <a16:creationId xmlns:a16="http://schemas.microsoft.com/office/drawing/2014/main" id="{571E54D5-3D8C-2946-A016-A0859E45AC60}"/>
              </a:ext>
            </a:extLst>
          </p:cNvPr>
          <p:cNvSpPr>
            <a:spLocks noGrp="1"/>
          </p:cNvSpPr>
          <p:nvPr>
            <p:ph type="sldNum" sz="quarter" idx="12"/>
          </p:nvPr>
        </p:nvSpPr>
        <p:spPr/>
        <p:txBody>
          <a:bodyPr/>
          <a:lstStyle/>
          <a:p>
            <a:fld id="{D5675876-5BBB-A84C-A8B8-0D1D6233F6B7}" type="slidenum">
              <a:rPr lang="en-US"/>
              <a:t>47</a:t>
            </a:fld>
            <a:endParaRPr lang="en-US"/>
          </a:p>
        </p:txBody>
      </p:sp>
    </p:spTree>
    <p:extLst>
      <p:ext uri="{BB962C8B-B14F-4D97-AF65-F5344CB8AC3E}">
        <p14:creationId xmlns:p14="http://schemas.microsoft.com/office/powerpoint/2010/main" val="34223746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94A897-A1FF-BB4E-98C8-D920038C03CE}"/>
              </a:ext>
            </a:extLst>
          </p:cNvPr>
          <p:cNvSpPr>
            <a:spLocks noGrp="1"/>
          </p:cNvSpPr>
          <p:nvPr>
            <p:ph idx="1"/>
          </p:nvPr>
        </p:nvSpPr>
        <p:spPr>
          <a:xfrm>
            <a:off x="1371599" y="1089212"/>
            <a:ext cx="10354235" cy="5230906"/>
          </a:xfrm>
        </p:spPr>
        <p:txBody>
          <a:bodyPr/>
          <a:lstStyle/>
          <a:p>
            <a:pPr marL="0" lvl="0" indent="0">
              <a:buNone/>
              <a:tabLst>
                <a:tab pos="704850" algn="l"/>
                <a:tab pos="1063625" algn="l"/>
                <a:tab pos="2212975" algn="l"/>
                <a:tab pos="3548063" algn="l"/>
              </a:tabLst>
            </a:pPr>
            <a:r>
              <a:rPr lang="en-US" b="1"/>
              <a:t>1: Optional relative marking</a:t>
            </a:r>
          </a:p>
          <a:p>
            <a:pPr marL="0" indent="0">
              <a:buNone/>
              <a:tabLst>
                <a:tab pos="704850" algn="l"/>
                <a:tab pos="1063625" algn="l"/>
                <a:tab pos="2212975" algn="l"/>
                <a:tab pos="3548063" algn="l"/>
              </a:tabLst>
            </a:pPr>
            <a:r>
              <a:rPr lang="en-US"/>
              <a:t>(27)	a.	Pátrî́k	n’-wé	</a:t>
            </a:r>
            <a:r>
              <a:rPr lang="en-US" b="1"/>
              <a:t>á-</a:t>
            </a:r>
            <a:r>
              <a:rPr lang="en-US"/>
              <a:t>ga-tóóngór-í-á.</a:t>
            </a:r>
            <a:br>
              <a:rPr lang="en-US"/>
            </a:br>
            <a:r>
              <a:rPr lang="en-US"/>
              <a:t>		1.Patrick	</a:t>
            </a:r>
            <a:r>
              <a:rPr lang="en-US" cap="small"/>
              <a:t>cop-1.pro</a:t>
            </a:r>
            <a:r>
              <a:rPr lang="en-US"/>
              <a:t>	</a:t>
            </a:r>
            <a:r>
              <a:rPr lang="en-US" cap="small"/>
              <a:t>1sm-fut</a:t>
            </a:r>
            <a:r>
              <a:rPr lang="en-US"/>
              <a:t>-lead-</a:t>
            </a:r>
            <a:r>
              <a:rPr lang="en-US" cap="small"/>
              <a:t>ic-fv</a:t>
            </a:r>
            <a:br>
              <a:rPr lang="en-US"/>
            </a:br>
            <a:r>
              <a:rPr lang="en-US"/>
              <a:t>		'Patrick is the one to chair us.’</a:t>
            </a:r>
          </a:p>
          <a:p>
            <a:pPr marL="0" indent="0">
              <a:buNone/>
              <a:tabLst>
                <a:tab pos="704850" algn="l"/>
                <a:tab pos="1063625" algn="l"/>
                <a:tab pos="2212975" algn="l"/>
                <a:tab pos="3548063" algn="l"/>
              </a:tabLst>
            </a:pPr>
            <a:r>
              <a:rPr lang="en-US"/>
              <a:t> </a:t>
            </a:r>
          </a:p>
          <a:p>
            <a:pPr marL="0" indent="0">
              <a:buNone/>
              <a:tabLst>
                <a:tab pos="704850" algn="l"/>
                <a:tab pos="1063625" algn="l"/>
                <a:tab pos="2212975" algn="l"/>
                <a:tab pos="3548063" algn="l"/>
              </a:tabLst>
            </a:pPr>
            <a:r>
              <a:rPr lang="en-US"/>
              <a:t>	b.	Pátrî́k	n’wé	</a:t>
            </a:r>
            <a:r>
              <a:rPr lang="en-US" b="1"/>
              <a:t>û-</a:t>
            </a:r>
            <a:r>
              <a:rPr lang="en-US"/>
              <a:t>ga-tóóngór-í-á.</a:t>
            </a:r>
            <a:br>
              <a:rPr lang="en-US"/>
            </a:br>
            <a:r>
              <a:rPr lang="en-US"/>
              <a:t>		1.Patrick	</a:t>
            </a:r>
            <a:r>
              <a:rPr lang="en-US" cap="small"/>
              <a:t>cop-1.pro</a:t>
            </a:r>
            <a:r>
              <a:rPr lang="en-US"/>
              <a:t>	</a:t>
            </a:r>
            <a:r>
              <a:rPr lang="en-US" cap="small"/>
              <a:t>1rm-fut</a:t>
            </a:r>
            <a:r>
              <a:rPr lang="en-US"/>
              <a:t>-lead-</a:t>
            </a:r>
            <a:r>
              <a:rPr lang="en-US" cap="small"/>
              <a:t>ic-fv</a:t>
            </a:r>
            <a:br>
              <a:rPr lang="en-US"/>
            </a:br>
            <a:r>
              <a:rPr lang="en-US"/>
              <a:t>		'Patrick is the one to chair us.'</a:t>
            </a:r>
          </a:p>
        </p:txBody>
      </p:sp>
      <p:sp>
        <p:nvSpPr>
          <p:cNvPr id="2" name="Slide Number Placeholder 1">
            <a:extLst>
              <a:ext uri="{FF2B5EF4-FFF2-40B4-BE49-F238E27FC236}">
                <a16:creationId xmlns:a16="http://schemas.microsoft.com/office/drawing/2014/main" id="{75B8078D-3EEE-F943-9955-0D4C2EFEA7B9}"/>
              </a:ext>
            </a:extLst>
          </p:cNvPr>
          <p:cNvSpPr>
            <a:spLocks noGrp="1"/>
          </p:cNvSpPr>
          <p:nvPr>
            <p:ph type="sldNum" sz="quarter" idx="12"/>
          </p:nvPr>
        </p:nvSpPr>
        <p:spPr/>
        <p:txBody>
          <a:bodyPr/>
          <a:lstStyle/>
          <a:p>
            <a:fld id="{D5675876-5BBB-A84C-A8B8-0D1D6233F6B7}" type="slidenum">
              <a:rPr lang="en-US"/>
              <a:t>48</a:t>
            </a:fld>
            <a:endParaRPr lang="en-US"/>
          </a:p>
        </p:txBody>
      </p:sp>
    </p:spTree>
    <p:extLst>
      <p:ext uri="{BB962C8B-B14F-4D97-AF65-F5344CB8AC3E}">
        <p14:creationId xmlns:p14="http://schemas.microsoft.com/office/powerpoint/2010/main" val="41264496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3170CF-C22C-A04E-8F9A-A1236DB16D67}"/>
              </a:ext>
            </a:extLst>
          </p:cNvPr>
          <p:cNvSpPr>
            <a:spLocks noGrp="1"/>
          </p:cNvSpPr>
          <p:nvPr>
            <p:ph idx="1"/>
          </p:nvPr>
        </p:nvSpPr>
        <p:spPr>
          <a:xfrm>
            <a:off x="1371599" y="995082"/>
            <a:ext cx="10820401" cy="5325036"/>
          </a:xfrm>
        </p:spPr>
        <p:txBody>
          <a:bodyPr>
            <a:normAutofit/>
          </a:bodyPr>
          <a:lstStyle/>
          <a:p>
            <a:pPr marL="0" lvl="0" indent="0">
              <a:buNone/>
            </a:pPr>
            <a:r>
              <a:rPr lang="en-US" b="1"/>
              <a:t>6: Prosody of left-dislocation</a:t>
            </a:r>
          </a:p>
          <a:p>
            <a:pPr marL="889000" lvl="0" indent="-889000">
              <a:buNone/>
            </a:pPr>
            <a:r>
              <a:rPr lang="en-US"/>
              <a:t>(38)	(How did the doctor sign this, given that he doesn’t have a pen?)</a:t>
            </a:r>
            <a:br>
              <a:rPr lang="en-US"/>
            </a:br>
            <a:r>
              <a:rPr lang="en-US"/>
              <a:t>(Whose pen did the doctor borrow?)</a:t>
            </a:r>
          </a:p>
          <a:p>
            <a:pPr marL="9525" lvl="0" indent="-9525">
              <a:buNone/>
              <a:tabLst>
                <a:tab pos="1193800" algn="l"/>
                <a:tab pos="2930525" algn="l"/>
                <a:tab pos="4351338" algn="l"/>
                <a:tab pos="5730875" algn="l"/>
              </a:tabLst>
            </a:pPr>
            <a:r>
              <a:rPr lang="en-US"/>
              <a:t>Ka-rámú	gá-akwá</a:t>
            </a:r>
            <a:r>
              <a:rPr lang="en-US" b="1">
                <a:solidFill>
                  <a:srgbClr val="FF0000"/>
                </a:solidFill>
              </a:rPr>
              <a:t>,	</a:t>
            </a:r>
            <a:r>
              <a:rPr lang="en-US"/>
              <a:t>i-k-ó	n-dagitárí	a-ra-roomb-íre.</a:t>
            </a:r>
            <a:br>
              <a:rPr lang="en-US"/>
            </a:br>
            <a:r>
              <a:rPr lang="en-US"/>
              <a:t>12-pen	12-1</a:t>
            </a:r>
            <a:r>
              <a:rPr lang="en-US" cap="small"/>
              <a:t>sg</a:t>
            </a:r>
            <a:r>
              <a:rPr lang="en-US"/>
              <a:t>.</a:t>
            </a:r>
            <a:r>
              <a:rPr lang="en-US" cap="small"/>
              <a:t>poss</a:t>
            </a:r>
            <a:r>
              <a:rPr lang="en-US"/>
              <a:t>	</a:t>
            </a:r>
            <a:r>
              <a:rPr lang="en-US" cap="small"/>
              <a:t>cop</a:t>
            </a:r>
            <a:r>
              <a:rPr lang="en-US"/>
              <a:t>-12-</a:t>
            </a:r>
            <a:r>
              <a:rPr lang="en-US" cap="small"/>
              <a:t>pro</a:t>
            </a:r>
            <a:r>
              <a:rPr lang="en-US"/>
              <a:t> 	9-doctor	</a:t>
            </a:r>
            <a:r>
              <a:rPr lang="en-US" cap="small"/>
              <a:t>1sm-ypst</a:t>
            </a:r>
            <a:r>
              <a:rPr lang="en-US"/>
              <a:t>-borrow-</a:t>
            </a:r>
            <a:r>
              <a:rPr lang="en-US" cap="small"/>
              <a:t>pfv</a:t>
            </a:r>
            <a:br>
              <a:rPr lang="en-US"/>
            </a:br>
            <a:r>
              <a:rPr lang="en-US"/>
              <a:t>'My pen is what the doctor borrowed.' / ‘My pen, it is </a:t>
            </a:r>
            <a:r>
              <a:rPr lang="en-US" i="1"/>
              <a:t>that</a:t>
            </a:r>
            <a:r>
              <a:rPr lang="en-US"/>
              <a:t> that the doctor borrowed.’</a:t>
            </a:r>
          </a:p>
          <a:p>
            <a:pPr marL="0" indent="0">
              <a:buNone/>
            </a:pPr>
            <a:r>
              <a:rPr lang="en-US"/>
              <a:t> </a:t>
            </a:r>
          </a:p>
          <a:p>
            <a:pPr marL="0" lvl="0" indent="0">
              <a:buNone/>
              <a:tabLst>
                <a:tab pos="704850" algn="l"/>
              </a:tabLst>
            </a:pPr>
            <a:r>
              <a:rPr lang="en-US"/>
              <a:t>(39)	(There is an egg, where did it come from? Pointing at chicken.)</a:t>
            </a:r>
          </a:p>
          <a:p>
            <a:pPr marL="0" lvl="0" indent="0">
              <a:buNone/>
              <a:tabLst>
                <a:tab pos="1323975" algn="l"/>
                <a:tab pos="2973388" algn="l"/>
                <a:tab pos="4308475" algn="l"/>
              </a:tabLst>
            </a:pPr>
            <a:r>
              <a:rPr lang="en-US"/>
              <a:t>N-gûkû	î-nú</a:t>
            </a:r>
            <a:r>
              <a:rPr lang="en-US" b="1">
                <a:solidFill>
                  <a:srgbClr val="FF0000"/>
                </a:solidFill>
              </a:rPr>
              <a:t>,	</a:t>
            </a:r>
            <a:r>
              <a:rPr lang="en-US"/>
              <a:t>n-îy-ó	î-ra-siár-ire.</a:t>
            </a:r>
            <a:br>
              <a:rPr lang="en-US"/>
            </a:br>
            <a:r>
              <a:rPr lang="en-US"/>
              <a:t>9-chicken	9-</a:t>
            </a:r>
            <a:r>
              <a:rPr lang="en-US" cap="small"/>
              <a:t>dem.med	foc</a:t>
            </a:r>
            <a:r>
              <a:rPr lang="en-US"/>
              <a:t>-9-</a:t>
            </a:r>
            <a:r>
              <a:rPr lang="en-US" cap="small"/>
              <a:t>pro</a:t>
            </a:r>
            <a:r>
              <a:rPr lang="en-US"/>
              <a:t> 	</a:t>
            </a:r>
            <a:r>
              <a:rPr lang="en-US" cap="small"/>
              <a:t>9sm-ypst</a:t>
            </a:r>
            <a:r>
              <a:rPr lang="en-US"/>
              <a:t>-give.birth-</a:t>
            </a:r>
            <a:r>
              <a:rPr lang="en-US" cap="small"/>
              <a:t>pfv</a:t>
            </a:r>
            <a:br>
              <a:rPr lang="en-US"/>
            </a:br>
            <a:r>
              <a:rPr lang="en-US"/>
              <a:t>'That chicken is which gave birth.' / ‘That chicken, it’s </a:t>
            </a:r>
            <a:r>
              <a:rPr lang="en-US" i="1"/>
              <a:t>her</a:t>
            </a:r>
            <a:r>
              <a:rPr lang="en-US"/>
              <a:t> who gave birth.’</a:t>
            </a:r>
          </a:p>
        </p:txBody>
      </p:sp>
      <p:sp>
        <p:nvSpPr>
          <p:cNvPr id="2" name="Slide Number Placeholder 1">
            <a:extLst>
              <a:ext uri="{FF2B5EF4-FFF2-40B4-BE49-F238E27FC236}">
                <a16:creationId xmlns:a16="http://schemas.microsoft.com/office/drawing/2014/main" id="{4F5ED0A3-6968-F44C-8DD7-6ED0C595B279}"/>
              </a:ext>
            </a:extLst>
          </p:cNvPr>
          <p:cNvSpPr>
            <a:spLocks noGrp="1"/>
          </p:cNvSpPr>
          <p:nvPr>
            <p:ph type="sldNum" sz="quarter" idx="12"/>
          </p:nvPr>
        </p:nvSpPr>
        <p:spPr/>
        <p:txBody>
          <a:bodyPr/>
          <a:lstStyle/>
          <a:p>
            <a:fld id="{D5675876-5BBB-A84C-A8B8-0D1D6233F6B7}" type="slidenum">
              <a:rPr lang="en-US"/>
              <a:t>49</a:t>
            </a:fld>
            <a:endParaRPr lang="en-US"/>
          </a:p>
        </p:txBody>
      </p:sp>
    </p:spTree>
    <p:extLst>
      <p:ext uri="{BB962C8B-B14F-4D97-AF65-F5344CB8AC3E}">
        <p14:creationId xmlns:p14="http://schemas.microsoft.com/office/powerpoint/2010/main" val="41522802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284203-3C6B-B34C-BB42-CDF76ECE65A6}"/>
              </a:ext>
            </a:extLst>
          </p:cNvPr>
          <p:cNvSpPr>
            <a:spLocks noGrp="1"/>
          </p:cNvSpPr>
          <p:nvPr>
            <p:ph idx="1"/>
          </p:nvPr>
        </p:nvSpPr>
        <p:spPr>
          <a:xfrm>
            <a:off x="1317170" y="1099457"/>
            <a:ext cx="10354235" cy="4034118"/>
          </a:xfrm>
        </p:spPr>
        <p:txBody>
          <a:bodyPr/>
          <a:lstStyle/>
          <a:p>
            <a:pPr marL="0" indent="0">
              <a:buNone/>
            </a:pPr>
            <a:r>
              <a:rPr lang="en-US" b="1"/>
              <a:t>7: Optionality (left-dislocated) NP</a:t>
            </a:r>
          </a:p>
          <a:p>
            <a:pPr marL="0" indent="0">
              <a:buNone/>
              <a:tabLst>
                <a:tab pos="704850" algn="l"/>
                <a:tab pos="1952625" algn="l"/>
                <a:tab pos="4481513" algn="l"/>
                <a:tab pos="4927600" algn="l"/>
                <a:tab pos="5816600" algn="l"/>
              </a:tabLst>
            </a:pPr>
            <a:r>
              <a:rPr lang="en-US"/>
              <a:t>(40)	I-ky-o	gî-tem-ag-a	n-gûkû	î-kurur-a.</a:t>
            </a:r>
            <a:br>
              <a:rPr lang="en-US"/>
            </a:br>
            <a:r>
              <a:rPr lang="en-US"/>
              <a:t>	</a:t>
            </a:r>
            <a:r>
              <a:rPr lang="en-US" cap="small"/>
              <a:t>cop</a:t>
            </a:r>
            <a:r>
              <a:rPr lang="en-US"/>
              <a:t>-7-</a:t>
            </a:r>
            <a:r>
              <a:rPr lang="en-US" cap="small"/>
              <a:t>pro</a:t>
            </a:r>
            <a:r>
              <a:rPr lang="en-US"/>
              <a:t>	7</a:t>
            </a:r>
            <a:r>
              <a:rPr lang="en-US" cap="small"/>
              <a:t>sm</a:t>
            </a:r>
            <a:r>
              <a:rPr lang="en-US"/>
              <a:t>-make-</a:t>
            </a:r>
            <a:r>
              <a:rPr lang="en-US" cap="small"/>
              <a:t>hab-fv</a:t>
            </a:r>
            <a:r>
              <a:rPr lang="en-US"/>
              <a:t>	9-chicken	</a:t>
            </a:r>
            <a:r>
              <a:rPr lang="en-US" cap="small"/>
              <a:t>9sm</a:t>
            </a:r>
            <a:r>
              <a:rPr lang="en-US"/>
              <a:t>-crow-</a:t>
            </a:r>
            <a:r>
              <a:rPr lang="en-US" cap="small"/>
              <a:t>fv</a:t>
            </a:r>
            <a:br>
              <a:rPr lang="en-US"/>
            </a:br>
            <a:r>
              <a:rPr lang="en-US"/>
              <a:t>	‘That’s why Chicken crows.’</a:t>
            </a:r>
            <a:br>
              <a:rPr lang="en-US"/>
            </a:br>
            <a:r>
              <a:rPr lang="en-US"/>
              <a:t>	‘It is that that makes Chicken crow.’</a:t>
            </a:r>
          </a:p>
          <a:p>
            <a:pPr marL="0" indent="0">
              <a:buNone/>
            </a:pPr>
            <a:endParaRPr lang="en-US"/>
          </a:p>
        </p:txBody>
      </p:sp>
      <p:sp>
        <p:nvSpPr>
          <p:cNvPr id="2" name="Slide Number Placeholder 1">
            <a:extLst>
              <a:ext uri="{FF2B5EF4-FFF2-40B4-BE49-F238E27FC236}">
                <a16:creationId xmlns:a16="http://schemas.microsoft.com/office/drawing/2014/main" id="{D18859DF-66FD-DC42-9B94-F6CC77AF2A43}"/>
              </a:ext>
            </a:extLst>
          </p:cNvPr>
          <p:cNvSpPr>
            <a:spLocks noGrp="1"/>
          </p:cNvSpPr>
          <p:nvPr>
            <p:ph type="sldNum" sz="quarter" idx="12"/>
          </p:nvPr>
        </p:nvSpPr>
        <p:spPr/>
        <p:txBody>
          <a:bodyPr/>
          <a:lstStyle/>
          <a:p>
            <a:fld id="{D5675876-5BBB-A84C-A8B8-0D1D6233F6B7}" type="slidenum">
              <a:rPr lang="en-US"/>
              <a:t>50</a:t>
            </a:fld>
            <a:endParaRPr lang="en-US"/>
          </a:p>
        </p:txBody>
      </p:sp>
    </p:spTree>
    <p:extLst>
      <p:ext uri="{BB962C8B-B14F-4D97-AF65-F5344CB8AC3E}">
        <p14:creationId xmlns:p14="http://schemas.microsoft.com/office/powerpoint/2010/main" val="36916828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bg1">
                <a:lumMod val="75000"/>
              </a:schemeClr>
            </a:solidFill>
          </a:ln>
        </p:spPr>
        <p:txBody>
          <a:bodyPr/>
          <a:lstStyle/>
          <a:p>
            <a:pPr marL="0" indent="0">
              <a:buNone/>
            </a:pPr>
            <a:r>
              <a:rPr lang="en-US">
                <a:solidFill>
                  <a:schemeClr val="bg1">
                    <a:lumMod val="75000"/>
                  </a:schemeClr>
                </a:solidFill>
              </a:rPr>
              <a:t>NP ni NP</a:t>
            </a:r>
            <a:br>
              <a:rPr lang="en-US">
                <a:solidFill>
                  <a:schemeClr val="bg1">
                    <a:lumMod val="75000"/>
                  </a:schemeClr>
                </a:solidFill>
              </a:rPr>
            </a:br>
            <a:r>
              <a:rPr lang="en-US">
                <a:solidFill>
                  <a:schemeClr val="bg1">
                    <a:lumMod val="75000"/>
                  </a:schemeClr>
                </a:solidFill>
              </a:rPr>
              <a:t>Jane ni teacher</a:t>
            </a:r>
          </a:p>
          <a:p>
            <a:pPr marL="0" indent="0">
              <a:buNone/>
            </a:pPr>
            <a:r>
              <a:rPr lang="en-US" b="1">
                <a:solidFill>
                  <a:schemeClr val="bg1">
                    <a:lumMod val="75000"/>
                  </a:schemeClr>
                </a:solidFill>
              </a:rPr>
              <a:t>copular clause</a:t>
            </a:r>
          </a:p>
          <a:p>
            <a:pPr marL="0" indent="0">
              <a:buNone/>
            </a:pPr>
            <a:r>
              <a:rPr lang="en-US">
                <a:solidFill>
                  <a:schemeClr val="bg1">
                    <a:lumMod val="75000"/>
                  </a:schemeClr>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 </a:t>
            </a:r>
            <a:r>
              <a:rPr lang="en-US" u="sng">
                <a:solidFill>
                  <a:schemeClr val="bg1">
                    <a:lumMod val="75000"/>
                  </a:schemeClr>
                </a:solidFill>
              </a:rPr>
              <a:t>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pseudocleft</a:t>
            </a:r>
          </a:p>
          <a:p>
            <a:pPr marL="0" indent="0">
              <a:buFont typeface="Franklin Gothic Book" panose="020B0503020102020204" pitchFamily="34" charset="0"/>
              <a:buNone/>
            </a:pPr>
            <a:r>
              <a:rPr lang="en-US">
                <a:solidFill>
                  <a:schemeClr val="bg1">
                    <a:lumMod val="75000"/>
                  </a:schemeClr>
                </a:solidFill>
              </a:rPr>
              <a:t>PrP + inversion</a:t>
            </a:r>
          </a:p>
          <a:p>
            <a:pPr marL="0" indent="0">
              <a:buFont typeface="Franklin Gothic Book" panose="020B0503020102020204" pitchFamily="34" charset="0"/>
              <a:buNone/>
            </a:pPr>
            <a:r>
              <a:rPr lang="en-US">
                <a:solidFill>
                  <a:schemeClr val="bg1">
                    <a:lumMod val="75000"/>
                  </a:schemeClr>
                </a:solidFill>
              </a:rPr>
              <a:t>NP ni </a:t>
            </a:r>
            <a:r>
              <a:rPr lang="en-US" u="sng">
                <a:solidFill>
                  <a:schemeClr val="bg1">
                    <a:lumMod val="75000"/>
                  </a:schemeClr>
                </a:solidFill>
              </a:rPr>
              <a:t>FR</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2229330"/>
            <a:ext cx="3407228" cy="3289727"/>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ni-pro 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reverse n’we construction</a:t>
            </a:r>
          </a:p>
          <a:p>
            <a:pPr marL="0" indent="0">
              <a:buFont typeface="Franklin Gothic Book" panose="020B0503020102020204" pitchFamily="34" charset="0"/>
              <a:buNone/>
            </a:pPr>
            <a:r>
              <a:rPr lang="en-US">
                <a:solidFill>
                  <a:srgbClr val="00B050"/>
                </a:solidFill>
              </a:rPr>
              <a:t>cleft + LD</a:t>
            </a:r>
          </a:p>
          <a:p>
            <a:pPr marL="0" indent="0">
              <a:buFont typeface="Franklin Gothic Book" panose="020B0503020102020204" pitchFamily="34" charset="0"/>
              <a:buNone/>
            </a:pPr>
            <a:r>
              <a:rPr lang="en-US"/>
              <a:t>NP ni-pro REL</a:t>
            </a:r>
            <a:br>
              <a:rPr lang="en-US"/>
            </a:br>
            <a:r>
              <a:rPr lang="en-US"/>
              <a:t>Jane ni who teaches</a:t>
            </a:r>
          </a:p>
          <a:p>
            <a:pPr marL="0" indent="0">
              <a:buFont typeface="Franklin Gothic Book" panose="020B0503020102020204" pitchFamily="34" charset="0"/>
              <a:buNone/>
            </a:pPr>
            <a:r>
              <a:rPr lang="en-US" b="1"/>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solidFill>
                  <a:schemeClr val="bg1">
                    <a:lumMod val="75000"/>
                  </a:schemeClr>
                </a:solidFill>
              </a:rPr>
              <a:t>predicational/specificational</a:t>
            </a:r>
          </a:p>
          <a:p>
            <a:pPr marL="0" indent="0" algn="r">
              <a:buFont typeface="Franklin Gothic Book" panose="020B0503020102020204" pitchFamily="34" charset="0"/>
              <a:buNone/>
            </a:pPr>
            <a:r>
              <a:rPr lang="en-US"/>
              <a:t>focus initial/final</a:t>
            </a:r>
          </a:p>
        </p:txBody>
      </p:sp>
      <p:sp>
        <p:nvSpPr>
          <p:cNvPr id="7" name="Slide Number Placeholder 6">
            <a:extLst>
              <a:ext uri="{FF2B5EF4-FFF2-40B4-BE49-F238E27FC236}">
                <a16:creationId xmlns:a16="http://schemas.microsoft.com/office/drawing/2014/main" id="{9923C05F-706C-284A-AFAD-85EBEB2D4236}"/>
              </a:ext>
            </a:extLst>
          </p:cNvPr>
          <p:cNvSpPr>
            <a:spLocks noGrp="1"/>
          </p:cNvSpPr>
          <p:nvPr>
            <p:ph type="sldNum" sz="quarter" idx="12"/>
          </p:nvPr>
        </p:nvSpPr>
        <p:spPr/>
        <p:txBody>
          <a:bodyPr/>
          <a:lstStyle/>
          <a:p>
            <a:fld id="{D5675876-5BBB-A84C-A8B8-0D1D6233F6B7}" type="slidenum">
              <a:rPr lang="en-US"/>
              <a:t>51</a:t>
            </a:fld>
            <a:endParaRPr lang="en-US"/>
          </a:p>
        </p:txBody>
      </p:sp>
    </p:spTree>
    <p:extLst>
      <p:ext uri="{BB962C8B-B14F-4D97-AF65-F5344CB8AC3E}">
        <p14:creationId xmlns:p14="http://schemas.microsoft.com/office/powerpoint/2010/main" val="322612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bg1">
                <a:lumMod val="75000"/>
              </a:schemeClr>
            </a:solidFill>
          </a:ln>
        </p:spPr>
        <p:txBody>
          <a:bodyPr/>
          <a:lstStyle/>
          <a:p>
            <a:pPr marL="0" indent="0">
              <a:buNone/>
            </a:pPr>
            <a:r>
              <a:rPr lang="en-US">
                <a:solidFill>
                  <a:schemeClr val="bg1">
                    <a:lumMod val="75000"/>
                  </a:schemeClr>
                </a:solidFill>
              </a:rPr>
              <a:t>NP ni NP</a:t>
            </a:r>
            <a:br>
              <a:rPr lang="en-US">
                <a:solidFill>
                  <a:schemeClr val="bg1">
                    <a:lumMod val="75000"/>
                  </a:schemeClr>
                </a:solidFill>
              </a:rPr>
            </a:br>
            <a:r>
              <a:rPr lang="en-US">
                <a:solidFill>
                  <a:schemeClr val="bg1">
                    <a:lumMod val="75000"/>
                  </a:schemeClr>
                </a:solidFill>
              </a:rPr>
              <a:t>Jane ni teacher</a:t>
            </a:r>
          </a:p>
          <a:p>
            <a:pPr marL="0" indent="0">
              <a:buNone/>
            </a:pPr>
            <a:r>
              <a:rPr lang="en-US" b="1">
                <a:solidFill>
                  <a:schemeClr val="bg1">
                    <a:lumMod val="75000"/>
                  </a:schemeClr>
                </a:solidFill>
              </a:rPr>
              <a:t>copular clause</a:t>
            </a:r>
          </a:p>
          <a:p>
            <a:pPr marL="0" indent="0">
              <a:buNone/>
            </a:pPr>
            <a:r>
              <a:rPr lang="en-US">
                <a:solidFill>
                  <a:schemeClr val="bg1">
                    <a:lumMod val="75000"/>
                  </a:schemeClr>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 </a:t>
            </a:r>
            <a:r>
              <a:rPr lang="en-US" u="sng">
                <a:solidFill>
                  <a:schemeClr val="bg1">
                    <a:lumMod val="75000"/>
                  </a:schemeClr>
                </a:solidFill>
              </a:rPr>
              <a:t>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pseudocleft</a:t>
            </a:r>
          </a:p>
          <a:p>
            <a:pPr marL="0" indent="0">
              <a:buFont typeface="Franklin Gothic Book" panose="020B0503020102020204" pitchFamily="34" charset="0"/>
              <a:buNone/>
            </a:pPr>
            <a:r>
              <a:rPr lang="en-US">
                <a:solidFill>
                  <a:schemeClr val="bg1">
                    <a:lumMod val="75000"/>
                  </a:schemeClr>
                </a:solidFill>
              </a:rPr>
              <a:t>PrP + inversion</a:t>
            </a:r>
          </a:p>
          <a:p>
            <a:pPr marL="0" indent="0">
              <a:buFont typeface="Franklin Gothic Book" panose="020B0503020102020204" pitchFamily="34" charset="0"/>
              <a:buNone/>
            </a:pPr>
            <a:r>
              <a:rPr lang="en-US">
                <a:solidFill>
                  <a:schemeClr val="bg1">
                    <a:lumMod val="75000"/>
                  </a:schemeClr>
                </a:solidFill>
              </a:rPr>
              <a:t>NP ni </a:t>
            </a:r>
            <a:r>
              <a:rPr lang="en-US" u="sng">
                <a:solidFill>
                  <a:schemeClr val="bg1">
                    <a:lumMod val="75000"/>
                  </a:schemeClr>
                </a:solidFill>
              </a:rPr>
              <a:t>FR</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2229330"/>
            <a:ext cx="3407228" cy="3289727"/>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ni-pro 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reverse n’we construction</a:t>
            </a:r>
          </a:p>
          <a:p>
            <a:pPr marL="0" indent="0">
              <a:buFont typeface="Franklin Gothic Book" panose="020B0503020102020204" pitchFamily="34" charset="0"/>
              <a:buNone/>
            </a:pPr>
            <a:r>
              <a:rPr lang="en-US">
                <a:solidFill>
                  <a:srgbClr val="00B050"/>
                </a:solidFill>
              </a:rPr>
              <a:t>cleft + LD</a:t>
            </a:r>
          </a:p>
          <a:p>
            <a:pPr marL="0" indent="0">
              <a:buFont typeface="Franklin Gothic Book" panose="020B0503020102020204" pitchFamily="34" charset="0"/>
              <a:buNone/>
            </a:pPr>
            <a:r>
              <a:rPr lang="en-US"/>
              <a:t>NP ni-</a:t>
            </a:r>
            <a:r>
              <a:rPr lang="en-US" u="sng">
                <a:solidFill>
                  <a:srgbClr val="7030A0"/>
                </a:solidFill>
              </a:rPr>
              <a:t>pro</a:t>
            </a:r>
            <a:r>
              <a:rPr lang="en-US"/>
              <a:t> REL</a:t>
            </a:r>
            <a:br>
              <a:rPr lang="en-US"/>
            </a:br>
            <a:r>
              <a:rPr lang="en-US"/>
              <a:t>Jane ni who teaches</a:t>
            </a:r>
          </a:p>
          <a:p>
            <a:pPr marL="0" indent="0">
              <a:buFont typeface="Franklin Gothic Book" panose="020B0503020102020204" pitchFamily="34" charset="0"/>
              <a:buNone/>
            </a:pPr>
            <a:r>
              <a:rPr lang="en-US" b="1"/>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solidFill>
                  <a:schemeClr val="bg1">
                    <a:lumMod val="75000"/>
                  </a:schemeClr>
                </a:solidFill>
              </a:rPr>
              <a:t>predicational/specificational</a:t>
            </a:r>
          </a:p>
          <a:p>
            <a:pPr marL="0" indent="0" algn="r">
              <a:buFont typeface="Franklin Gothic Book" panose="020B0503020102020204" pitchFamily="34" charset="0"/>
              <a:buNone/>
            </a:pPr>
            <a:r>
              <a:rPr lang="en-US"/>
              <a:t>focus initial/final</a:t>
            </a:r>
          </a:p>
        </p:txBody>
      </p:sp>
      <p:sp>
        <p:nvSpPr>
          <p:cNvPr id="7" name="Slide Number Placeholder 6">
            <a:extLst>
              <a:ext uri="{FF2B5EF4-FFF2-40B4-BE49-F238E27FC236}">
                <a16:creationId xmlns:a16="http://schemas.microsoft.com/office/drawing/2014/main" id="{DD2CB45C-1614-584C-AB06-59220FA51DEF}"/>
              </a:ext>
            </a:extLst>
          </p:cNvPr>
          <p:cNvSpPr>
            <a:spLocks noGrp="1"/>
          </p:cNvSpPr>
          <p:nvPr>
            <p:ph type="sldNum" sz="quarter" idx="12"/>
          </p:nvPr>
        </p:nvSpPr>
        <p:spPr/>
        <p:txBody>
          <a:bodyPr/>
          <a:lstStyle/>
          <a:p>
            <a:fld id="{D5675876-5BBB-A84C-A8B8-0D1D6233F6B7}" type="slidenum">
              <a:rPr lang="en-US"/>
              <a:t>52</a:t>
            </a:fld>
            <a:endParaRPr lang="en-US"/>
          </a:p>
        </p:txBody>
      </p:sp>
    </p:spTree>
    <p:extLst>
      <p:ext uri="{BB962C8B-B14F-4D97-AF65-F5344CB8AC3E}">
        <p14:creationId xmlns:p14="http://schemas.microsoft.com/office/powerpoint/2010/main" val="15266701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F0D614F-AE1E-484D-9786-6B08DE13E16A}"/>
              </a:ext>
            </a:extLst>
          </p:cNvPr>
          <p:cNvPicPr>
            <a:picLocks noChangeAspect="1"/>
          </p:cNvPicPr>
          <p:nvPr/>
        </p:nvPicPr>
        <p:blipFill>
          <a:blip r:embed="rId3"/>
          <a:stretch>
            <a:fillRect/>
          </a:stretch>
        </p:blipFill>
        <p:spPr>
          <a:xfrm>
            <a:off x="2364068" y="2052169"/>
            <a:ext cx="3777652" cy="3434229"/>
          </a:xfrm>
          <a:prstGeom prst="rect">
            <a:avLst/>
          </a:prstGeom>
        </p:spPr>
      </p:pic>
      <p:sp>
        <p:nvSpPr>
          <p:cNvPr id="2" name="Title 1">
            <a:extLst>
              <a:ext uri="{FF2B5EF4-FFF2-40B4-BE49-F238E27FC236}">
                <a16:creationId xmlns:a16="http://schemas.microsoft.com/office/drawing/2014/main" id="{03723DD7-5440-7044-8661-526A869E75AD}"/>
              </a:ext>
            </a:extLst>
          </p:cNvPr>
          <p:cNvSpPr>
            <a:spLocks noGrp="1"/>
          </p:cNvSpPr>
          <p:nvPr>
            <p:ph type="title"/>
          </p:nvPr>
        </p:nvSpPr>
        <p:spPr/>
        <p:txBody>
          <a:bodyPr/>
          <a:lstStyle/>
          <a:p>
            <a:r>
              <a:rPr lang="en-US"/>
              <a:t>Is it a focus projection?</a:t>
            </a:r>
          </a:p>
        </p:txBody>
      </p:sp>
      <p:sp>
        <p:nvSpPr>
          <p:cNvPr id="3" name="Slide Number Placeholder 2">
            <a:extLst>
              <a:ext uri="{FF2B5EF4-FFF2-40B4-BE49-F238E27FC236}">
                <a16:creationId xmlns:a16="http://schemas.microsoft.com/office/drawing/2014/main" id="{835368EF-AD77-F448-A792-DFF84ADB0505}"/>
              </a:ext>
            </a:extLst>
          </p:cNvPr>
          <p:cNvSpPr>
            <a:spLocks noGrp="1"/>
          </p:cNvSpPr>
          <p:nvPr>
            <p:ph type="sldNum" sz="quarter" idx="12"/>
          </p:nvPr>
        </p:nvSpPr>
        <p:spPr/>
        <p:txBody>
          <a:bodyPr/>
          <a:lstStyle/>
          <a:p>
            <a:fld id="{D5675876-5BBB-A84C-A8B8-0D1D6233F6B7}" type="slidenum">
              <a:rPr lang="en-US"/>
              <a:t>53</a:t>
            </a:fld>
            <a:endParaRPr lang="en-US"/>
          </a:p>
        </p:txBody>
      </p:sp>
    </p:spTree>
    <p:extLst>
      <p:ext uri="{BB962C8B-B14F-4D97-AF65-F5344CB8AC3E}">
        <p14:creationId xmlns:p14="http://schemas.microsoft.com/office/powerpoint/2010/main" val="26050273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bg1">
                <a:lumMod val="75000"/>
              </a:schemeClr>
            </a:solidFill>
          </a:ln>
        </p:spPr>
        <p:txBody>
          <a:bodyPr/>
          <a:lstStyle/>
          <a:p>
            <a:pPr marL="0" indent="0">
              <a:buNone/>
            </a:pPr>
            <a:r>
              <a:rPr lang="en-US">
                <a:solidFill>
                  <a:schemeClr val="bg1">
                    <a:lumMod val="75000"/>
                  </a:schemeClr>
                </a:solidFill>
              </a:rPr>
              <a:t>NP ni NP</a:t>
            </a:r>
            <a:br>
              <a:rPr lang="en-US">
                <a:solidFill>
                  <a:schemeClr val="bg1">
                    <a:lumMod val="75000"/>
                  </a:schemeClr>
                </a:solidFill>
              </a:rPr>
            </a:br>
            <a:r>
              <a:rPr lang="en-US">
                <a:solidFill>
                  <a:schemeClr val="bg1">
                    <a:lumMod val="75000"/>
                  </a:schemeClr>
                </a:solidFill>
              </a:rPr>
              <a:t>Jane ni teacher</a:t>
            </a:r>
          </a:p>
          <a:p>
            <a:pPr marL="0" indent="0">
              <a:buNone/>
            </a:pPr>
            <a:r>
              <a:rPr lang="en-US" b="1">
                <a:solidFill>
                  <a:schemeClr val="bg1">
                    <a:lumMod val="75000"/>
                  </a:schemeClr>
                </a:solidFill>
              </a:rPr>
              <a:t>copular clause</a:t>
            </a:r>
          </a:p>
          <a:p>
            <a:pPr marL="0" indent="0">
              <a:buNone/>
            </a:pPr>
            <a:r>
              <a:rPr lang="en-US">
                <a:solidFill>
                  <a:schemeClr val="bg1">
                    <a:lumMod val="75000"/>
                  </a:schemeClr>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 </a:t>
            </a:r>
            <a:r>
              <a:rPr lang="en-US" u="sng">
                <a:solidFill>
                  <a:schemeClr val="bg1">
                    <a:lumMod val="75000"/>
                  </a:schemeClr>
                </a:solidFill>
              </a:rPr>
              <a:t>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pseudocleft</a:t>
            </a:r>
          </a:p>
          <a:p>
            <a:pPr marL="0" indent="0">
              <a:buFont typeface="Franklin Gothic Book" panose="020B0503020102020204" pitchFamily="34" charset="0"/>
              <a:buNone/>
            </a:pPr>
            <a:r>
              <a:rPr lang="en-US">
                <a:solidFill>
                  <a:schemeClr val="bg1">
                    <a:lumMod val="75000"/>
                  </a:schemeClr>
                </a:solidFill>
              </a:rPr>
              <a:t>PrP + inversion</a:t>
            </a:r>
          </a:p>
          <a:p>
            <a:pPr marL="0" indent="0">
              <a:buFont typeface="Franklin Gothic Book" panose="020B0503020102020204" pitchFamily="34" charset="0"/>
              <a:buNone/>
            </a:pPr>
            <a:r>
              <a:rPr lang="en-US">
                <a:solidFill>
                  <a:schemeClr val="bg1">
                    <a:lumMod val="75000"/>
                  </a:schemeClr>
                </a:solidFill>
              </a:rPr>
              <a:t>NP ni </a:t>
            </a:r>
            <a:r>
              <a:rPr lang="en-US" u="sng">
                <a:solidFill>
                  <a:schemeClr val="bg1">
                    <a:lumMod val="75000"/>
                  </a:schemeClr>
                </a:solidFill>
              </a:rPr>
              <a:t>FR</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2229330"/>
            <a:ext cx="3407228" cy="3289727"/>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t>FR ni-pro NP</a:t>
            </a:r>
            <a:br>
              <a:rPr lang="en-US"/>
            </a:br>
            <a:r>
              <a:rPr lang="en-US"/>
              <a:t>who teaches ni Jane</a:t>
            </a:r>
          </a:p>
          <a:p>
            <a:pPr marL="0" indent="0">
              <a:buFont typeface="Franklin Gothic Book" panose="020B0503020102020204" pitchFamily="34" charset="0"/>
              <a:buNone/>
            </a:pPr>
            <a:r>
              <a:rPr lang="en-US" b="1"/>
              <a:t>reverse n’we construction</a:t>
            </a:r>
          </a:p>
          <a:p>
            <a:pPr marL="0" indent="0">
              <a:buFont typeface="Franklin Gothic Book" panose="020B0503020102020204" pitchFamily="34" charset="0"/>
              <a:buNone/>
            </a:pPr>
            <a:r>
              <a:rPr lang="en-US">
                <a:solidFill>
                  <a:schemeClr val="bg1">
                    <a:lumMod val="75000"/>
                  </a:schemeClr>
                </a:solidFill>
              </a:rPr>
              <a:t>cleft + LD</a:t>
            </a:r>
          </a:p>
          <a:p>
            <a:pPr marL="0" indent="0">
              <a:buFont typeface="Franklin Gothic Book" panose="020B0503020102020204" pitchFamily="34" charset="0"/>
              <a:buNone/>
            </a:pPr>
            <a:r>
              <a:rPr lang="en-US">
                <a:solidFill>
                  <a:schemeClr val="bg1">
                    <a:lumMod val="75000"/>
                  </a:schemeClr>
                </a:solidFill>
              </a:rPr>
              <a:t>NP ni-</a:t>
            </a:r>
            <a:r>
              <a:rPr lang="en-US" u="sng">
                <a:solidFill>
                  <a:schemeClr val="bg1">
                    <a:lumMod val="75000"/>
                  </a:schemeClr>
                </a:solidFill>
              </a:rPr>
              <a:t>pro</a:t>
            </a:r>
            <a:r>
              <a:rPr lang="en-US">
                <a:solidFill>
                  <a:schemeClr val="bg1">
                    <a:lumMod val="75000"/>
                  </a:schemeClr>
                </a:solidFill>
              </a:rPr>
              <a:t> REL</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t>predicational/specificational</a:t>
            </a:r>
          </a:p>
          <a:p>
            <a:pPr marL="0" indent="0" algn="r">
              <a:buFont typeface="Franklin Gothic Book" panose="020B0503020102020204" pitchFamily="34" charset="0"/>
              <a:buNone/>
            </a:pPr>
            <a:r>
              <a:rPr lang="en-US">
                <a:solidFill>
                  <a:schemeClr val="bg1">
                    <a:lumMod val="75000"/>
                  </a:schemeClr>
                </a:solidFill>
              </a:rPr>
              <a:t>focus initial/final</a:t>
            </a:r>
          </a:p>
        </p:txBody>
      </p:sp>
      <p:sp>
        <p:nvSpPr>
          <p:cNvPr id="7" name="Slide Number Placeholder 6">
            <a:extLst>
              <a:ext uri="{FF2B5EF4-FFF2-40B4-BE49-F238E27FC236}">
                <a16:creationId xmlns:a16="http://schemas.microsoft.com/office/drawing/2014/main" id="{BEC00128-CDC1-0946-8E23-09BC440BD559}"/>
              </a:ext>
            </a:extLst>
          </p:cNvPr>
          <p:cNvSpPr>
            <a:spLocks noGrp="1"/>
          </p:cNvSpPr>
          <p:nvPr>
            <p:ph type="sldNum" sz="quarter" idx="12"/>
          </p:nvPr>
        </p:nvSpPr>
        <p:spPr/>
        <p:txBody>
          <a:bodyPr/>
          <a:lstStyle/>
          <a:p>
            <a:fld id="{D5675876-5BBB-A84C-A8B8-0D1D6233F6B7}" type="slidenum">
              <a:rPr lang="en-US"/>
              <a:t>54</a:t>
            </a:fld>
            <a:endParaRPr lang="en-US"/>
          </a:p>
        </p:txBody>
      </p:sp>
    </p:spTree>
    <p:extLst>
      <p:ext uri="{BB962C8B-B14F-4D97-AF65-F5344CB8AC3E}">
        <p14:creationId xmlns:p14="http://schemas.microsoft.com/office/powerpoint/2010/main" val="16525387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363FA5-D294-1147-98CB-C482F00BA683}"/>
              </a:ext>
            </a:extLst>
          </p:cNvPr>
          <p:cNvSpPr>
            <a:spLocks noGrp="1"/>
          </p:cNvSpPr>
          <p:nvPr>
            <p:ph idx="1"/>
          </p:nvPr>
        </p:nvSpPr>
        <p:spPr>
          <a:xfrm>
            <a:off x="1371599" y="1035424"/>
            <a:ext cx="10354235" cy="5284694"/>
          </a:xfrm>
        </p:spPr>
        <p:txBody>
          <a:bodyPr/>
          <a:lstStyle/>
          <a:p>
            <a:pPr marL="0" indent="0">
              <a:buNone/>
              <a:tabLst>
                <a:tab pos="520700" algn="l"/>
                <a:tab pos="2124075" algn="l"/>
                <a:tab pos="4397375" algn="l"/>
                <a:tab pos="5680075" algn="l"/>
                <a:tab pos="6710363" algn="l"/>
                <a:tab pos="7726363" algn="l"/>
              </a:tabLst>
            </a:pPr>
            <a:r>
              <a:rPr lang="en-US"/>
              <a:t>(41)	Kî-ra	w-a-tigaria	i-</a:t>
            </a:r>
            <a:r>
              <a:rPr lang="en-US" b="1"/>
              <a:t>ky-o</a:t>
            </a:r>
            <a:r>
              <a:rPr lang="en-US"/>
              <a:t>	irio	bi-a	kûrû.</a:t>
            </a:r>
            <a:br>
              <a:rPr lang="en-US"/>
            </a:br>
            <a:r>
              <a:rPr lang="en-US"/>
              <a:t>	7-</a:t>
            </a:r>
            <a:r>
              <a:rPr lang="en-US" cap="small"/>
              <a:t>dem.dist</a:t>
            </a:r>
            <a:r>
              <a:rPr lang="en-US"/>
              <a:t>	</a:t>
            </a:r>
            <a:r>
              <a:rPr lang="en-US" cap="small"/>
              <a:t>2sg.sm-pst</a:t>
            </a:r>
            <a:r>
              <a:rPr lang="en-US"/>
              <a:t>-leave	</a:t>
            </a:r>
            <a:r>
              <a:rPr lang="en-US" cap="small"/>
              <a:t>foc</a:t>
            </a:r>
            <a:r>
              <a:rPr lang="en-US"/>
              <a:t>-7-</a:t>
            </a:r>
            <a:r>
              <a:rPr lang="en-US" cap="small"/>
              <a:t>pro</a:t>
            </a:r>
            <a:r>
              <a:rPr lang="en-US"/>
              <a:t>	8.food	8-</a:t>
            </a:r>
            <a:r>
              <a:rPr lang="en-US" cap="small"/>
              <a:t>conn</a:t>
            </a:r>
            <a:r>
              <a:rPr lang="en-US"/>
              <a:t>	15.dog</a:t>
            </a:r>
            <a:br>
              <a:rPr lang="en-US"/>
            </a:br>
            <a:r>
              <a:rPr lang="en-US"/>
              <a:t>	‘</a:t>
            </a:r>
            <a:r>
              <a:rPr lang="en-US" i="1"/>
              <a:t>What you left</a:t>
            </a:r>
            <a:r>
              <a:rPr lang="en-US"/>
              <a:t> is food for the dog.’</a:t>
            </a:r>
            <a:br>
              <a:rPr lang="en-US"/>
            </a:br>
            <a:endParaRPr lang="en-US"/>
          </a:p>
          <a:p>
            <a:pPr marL="0" indent="0">
              <a:buNone/>
            </a:pPr>
            <a:r>
              <a:rPr lang="en-US"/>
              <a:t>Predicational: </a:t>
            </a:r>
            <a:br>
              <a:rPr lang="en-US"/>
            </a:br>
            <a:r>
              <a:rPr lang="en-US"/>
              <a:t>The dog won’t be given any other food but what you have left over.</a:t>
            </a:r>
          </a:p>
          <a:p>
            <a:pPr marL="0" indent="0">
              <a:buNone/>
            </a:pPr>
            <a:r>
              <a:rPr lang="en-US"/>
              <a:t>Specificational:</a:t>
            </a:r>
            <a:br>
              <a:rPr lang="en-US"/>
            </a:br>
            <a:r>
              <a:rPr lang="en-US"/>
              <a:t>Your friend pranked you and put normal food and dog food on your plate, and they look almost the same. You eat, but leave part of the food on your plate. Afterwards, your friend tells you there was dog food on your plate, and you say: ‘Oh my! Did I just eat the dog food?!’ No, …</a:t>
            </a:r>
          </a:p>
        </p:txBody>
      </p:sp>
      <p:sp>
        <p:nvSpPr>
          <p:cNvPr id="2" name="Slide Number Placeholder 1">
            <a:extLst>
              <a:ext uri="{FF2B5EF4-FFF2-40B4-BE49-F238E27FC236}">
                <a16:creationId xmlns:a16="http://schemas.microsoft.com/office/drawing/2014/main" id="{72D2A4B5-BBC8-494B-8308-A1BECED609E1}"/>
              </a:ext>
            </a:extLst>
          </p:cNvPr>
          <p:cNvSpPr>
            <a:spLocks noGrp="1"/>
          </p:cNvSpPr>
          <p:nvPr>
            <p:ph type="sldNum" sz="quarter" idx="12"/>
          </p:nvPr>
        </p:nvSpPr>
        <p:spPr/>
        <p:txBody>
          <a:bodyPr/>
          <a:lstStyle/>
          <a:p>
            <a:fld id="{D5675876-5BBB-A84C-A8B8-0D1D6233F6B7}" type="slidenum">
              <a:rPr lang="en-US"/>
              <a:t>55</a:t>
            </a:fld>
            <a:endParaRPr lang="en-US"/>
          </a:p>
        </p:txBody>
      </p:sp>
    </p:spTree>
    <p:extLst>
      <p:ext uri="{BB962C8B-B14F-4D97-AF65-F5344CB8AC3E}">
        <p14:creationId xmlns:p14="http://schemas.microsoft.com/office/powerpoint/2010/main" val="15882220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bg1">
                <a:lumMod val="75000"/>
              </a:schemeClr>
            </a:solidFill>
          </a:ln>
        </p:spPr>
        <p:txBody>
          <a:bodyPr/>
          <a:lstStyle/>
          <a:p>
            <a:pPr marL="0" indent="0">
              <a:buNone/>
            </a:pPr>
            <a:r>
              <a:rPr lang="en-US">
                <a:solidFill>
                  <a:schemeClr val="bg1">
                    <a:lumMod val="75000"/>
                  </a:schemeClr>
                </a:solidFill>
              </a:rPr>
              <a:t>NP ni NP</a:t>
            </a:r>
            <a:br>
              <a:rPr lang="en-US">
                <a:solidFill>
                  <a:schemeClr val="bg1">
                    <a:lumMod val="75000"/>
                  </a:schemeClr>
                </a:solidFill>
              </a:rPr>
            </a:br>
            <a:r>
              <a:rPr lang="en-US">
                <a:solidFill>
                  <a:schemeClr val="bg1">
                    <a:lumMod val="75000"/>
                  </a:schemeClr>
                </a:solidFill>
              </a:rPr>
              <a:t>Jane ni teacher</a:t>
            </a:r>
          </a:p>
          <a:p>
            <a:pPr marL="0" indent="0">
              <a:buNone/>
            </a:pPr>
            <a:r>
              <a:rPr lang="en-US" b="1">
                <a:solidFill>
                  <a:schemeClr val="bg1">
                    <a:lumMod val="75000"/>
                  </a:schemeClr>
                </a:solidFill>
              </a:rPr>
              <a:t>copular clause</a:t>
            </a:r>
          </a:p>
          <a:p>
            <a:pPr marL="0" indent="0">
              <a:buNone/>
            </a:pPr>
            <a:r>
              <a:rPr lang="en-US">
                <a:solidFill>
                  <a:schemeClr val="bg1">
                    <a:lumMod val="75000"/>
                  </a:schemeClr>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 </a:t>
            </a:r>
            <a:r>
              <a:rPr lang="en-US" u="sng">
                <a:solidFill>
                  <a:schemeClr val="bg1">
                    <a:lumMod val="75000"/>
                  </a:schemeClr>
                </a:solidFill>
              </a:rPr>
              <a:t>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pseudocleft</a:t>
            </a:r>
          </a:p>
          <a:p>
            <a:pPr marL="0" indent="0">
              <a:buFont typeface="Franklin Gothic Book" panose="020B0503020102020204" pitchFamily="34" charset="0"/>
              <a:buNone/>
            </a:pPr>
            <a:r>
              <a:rPr lang="en-US">
                <a:solidFill>
                  <a:schemeClr val="bg1">
                    <a:lumMod val="75000"/>
                  </a:schemeClr>
                </a:solidFill>
              </a:rPr>
              <a:t>PrP + inversion</a:t>
            </a:r>
          </a:p>
          <a:p>
            <a:pPr marL="0" indent="0">
              <a:buFont typeface="Franklin Gothic Book" panose="020B0503020102020204" pitchFamily="34" charset="0"/>
              <a:buNone/>
            </a:pPr>
            <a:r>
              <a:rPr lang="en-US">
                <a:solidFill>
                  <a:schemeClr val="bg1">
                    <a:lumMod val="75000"/>
                  </a:schemeClr>
                </a:solidFill>
              </a:rPr>
              <a:t>NP ni </a:t>
            </a:r>
            <a:r>
              <a:rPr lang="en-US" u="sng">
                <a:solidFill>
                  <a:schemeClr val="bg1">
                    <a:lumMod val="75000"/>
                  </a:schemeClr>
                </a:solidFill>
              </a:rPr>
              <a:t>FR</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2229330"/>
            <a:ext cx="3407228" cy="3289727"/>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t>FR ni-pro NP</a:t>
            </a:r>
            <a:br>
              <a:rPr lang="en-US"/>
            </a:br>
            <a:r>
              <a:rPr lang="en-US"/>
              <a:t>who teaches ni Jane</a:t>
            </a:r>
          </a:p>
          <a:p>
            <a:pPr marL="0" indent="0">
              <a:buFont typeface="Franklin Gothic Book" panose="020B0503020102020204" pitchFamily="34" charset="0"/>
              <a:buNone/>
            </a:pPr>
            <a:r>
              <a:rPr lang="en-US" b="1"/>
              <a:t>reverse n’we construction</a:t>
            </a:r>
          </a:p>
          <a:p>
            <a:pPr marL="0" indent="0">
              <a:buFont typeface="Franklin Gothic Book" panose="020B0503020102020204" pitchFamily="34" charset="0"/>
              <a:buNone/>
            </a:pPr>
            <a:r>
              <a:rPr lang="en-US">
                <a:solidFill>
                  <a:schemeClr val="bg1">
                    <a:lumMod val="75000"/>
                  </a:schemeClr>
                </a:solidFill>
              </a:rPr>
              <a:t>cleft + LD</a:t>
            </a:r>
          </a:p>
          <a:p>
            <a:pPr marL="0" indent="0">
              <a:buFont typeface="Franklin Gothic Book" panose="020B0503020102020204" pitchFamily="34" charset="0"/>
              <a:buNone/>
            </a:pPr>
            <a:r>
              <a:rPr lang="en-US">
                <a:solidFill>
                  <a:schemeClr val="bg1">
                    <a:lumMod val="75000"/>
                  </a:schemeClr>
                </a:solidFill>
              </a:rPr>
              <a:t>NP ni-</a:t>
            </a:r>
            <a:r>
              <a:rPr lang="en-US" u="sng">
                <a:solidFill>
                  <a:schemeClr val="bg1">
                    <a:lumMod val="75000"/>
                  </a:schemeClr>
                </a:solidFill>
              </a:rPr>
              <a:t>pro</a:t>
            </a:r>
            <a:r>
              <a:rPr lang="en-US">
                <a:solidFill>
                  <a:schemeClr val="bg1">
                    <a:lumMod val="75000"/>
                  </a:schemeClr>
                </a:solidFill>
              </a:rPr>
              <a:t> REL</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solidFill>
                  <a:schemeClr val="bg1">
                    <a:lumMod val="75000"/>
                  </a:schemeClr>
                </a:solidFill>
              </a:rPr>
              <a:t>predicational/specificational</a:t>
            </a:r>
          </a:p>
          <a:p>
            <a:pPr marL="0" indent="0" algn="r">
              <a:buFont typeface="Franklin Gothic Book" panose="020B0503020102020204" pitchFamily="34" charset="0"/>
              <a:buNone/>
            </a:pPr>
            <a:r>
              <a:rPr lang="en-US"/>
              <a:t>focus initial/final</a:t>
            </a:r>
          </a:p>
        </p:txBody>
      </p:sp>
      <p:sp>
        <p:nvSpPr>
          <p:cNvPr id="7" name="Slide Number Placeholder 6">
            <a:extLst>
              <a:ext uri="{FF2B5EF4-FFF2-40B4-BE49-F238E27FC236}">
                <a16:creationId xmlns:a16="http://schemas.microsoft.com/office/drawing/2014/main" id="{A64B6E2B-5724-9641-B2B5-56CFC83C6C32}"/>
              </a:ext>
            </a:extLst>
          </p:cNvPr>
          <p:cNvSpPr>
            <a:spLocks noGrp="1"/>
          </p:cNvSpPr>
          <p:nvPr>
            <p:ph type="sldNum" sz="quarter" idx="12"/>
          </p:nvPr>
        </p:nvSpPr>
        <p:spPr/>
        <p:txBody>
          <a:bodyPr/>
          <a:lstStyle/>
          <a:p>
            <a:fld id="{D5675876-5BBB-A84C-A8B8-0D1D6233F6B7}" type="slidenum">
              <a:rPr lang="en-US"/>
              <a:t>56</a:t>
            </a:fld>
            <a:endParaRPr lang="en-US"/>
          </a:p>
        </p:txBody>
      </p:sp>
    </p:spTree>
    <p:extLst>
      <p:ext uri="{BB962C8B-B14F-4D97-AF65-F5344CB8AC3E}">
        <p14:creationId xmlns:p14="http://schemas.microsoft.com/office/powerpoint/2010/main" val="29296152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C90927-1378-4447-B85D-2038285BB76F}"/>
              </a:ext>
            </a:extLst>
          </p:cNvPr>
          <p:cNvSpPr>
            <a:spLocks noGrp="1"/>
          </p:cNvSpPr>
          <p:nvPr>
            <p:ph idx="1"/>
          </p:nvPr>
        </p:nvSpPr>
        <p:spPr>
          <a:xfrm>
            <a:off x="1371599" y="726141"/>
            <a:ext cx="10354235" cy="5593977"/>
          </a:xfrm>
        </p:spPr>
        <p:txBody>
          <a:bodyPr>
            <a:normAutofit/>
          </a:bodyPr>
          <a:lstStyle/>
          <a:p>
            <a:pPr marL="0" indent="0">
              <a:buNone/>
              <a:tabLst>
                <a:tab pos="574675" algn="l"/>
              </a:tabLst>
            </a:pPr>
            <a:endParaRPr lang="en-US"/>
          </a:p>
          <a:p>
            <a:pPr marL="715963" lvl="0" indent="-715963">
              <a:buNone/>
              <a:tabLst>
                <a:tab pos="704850" algn="l"/>
                <a:tab pos="2351088" algn="l"/>
                <a:tab pos="3551238" algn="l"/>
                <a:tab pos="4303713" algn="l"/>
                <a:tab pos="5502275" algn="l"/>
                <a:tab pos="5948363" algn="l"/>
                <a:tab pos="6796088" algn="l"/>
                <a:tab pos="7900988" algn="l"/>
              </a:tabLst>
            </a:pPr>
            <a:r>
              <a:rPr lang="en-US"/>
              <a:t>(42)	 (Is Mûtugi the one with the funny nose?)</a:t>
            </a:r>
            <a:br>
              <a:rPr lang="en-US"/>
            </a:br>
            <a:r>
              <a:rPr lang="en-US" u="sng">
                <a:solidFill>
                  <a:srgbClr val="7030A0"/>
                </a:solidFill>
              </a:rPr>
              <a:t>Û-ra	á-rî́	na	m-eetho	má-tuúne</a:t>
            </a:r>
            <a:r>
              <a:rPr lang="en-US">
                <a:solidFill>
                  <a:srgbClr val="7030A0"/>
                </a:solidFill>
              </a:rPr>
              <a:t>	</a:t>
            </a:r>
            <a:r>
              <a:rPr lang="en-US"/>
              <a:t>n’-we	Mûtúgí.</a:t>
            </a:r>
            <a:br>
              <a:rPr lang="en-US"/>
            </a:br>
            <a:r>
              <a:rPr lang="en-US"/>
              <a:t>1-</a:t>
            </a:r>
            <a:r>
              <a:rPr lang="en-US" cap="small"/>
              <a:t>dem.dist</a:t>
            </a:r>
            <a:r>
              <a:rPr lang="en-US"/>
              <a:t>	</a:t>
            </a:r>
            <a:r>
              <a:rPr lang="en-US" cap="small"/>
              <a:t>1sm</a:t>
            </a:r>
            <a:r>
              <a:rPr lang="en-US"/>
              <a:t>-be	with	6-eye	6-red	</a:t>
            </a:r>
            <a:r>
              <a:rPr lang="en-US" cap="small"/>
              <a:t>cop-1.pro</a:t>
            </a:r>
            <a:r>
              <a:rPr lang="en-US"/>
              <a:t>	1.Mûtugi</a:t>
            </a:r>
            <a:br>
              <a:rPr lang="en-US"/>
            </a:br>
            <a:r>
              <a:rPr lang="en-US"/>
              <a:t>‘</a:t>
            </a:r>
            <a:r>
              <a:rPr lang="en-US" i="1"/>
              <a:t>Who has brown eyes </a:t>
            </a:r>
            <a:r>
              <a:rPr lang="en-US"/>
              <a:t>is the one / Mûtugi.’</a:t>
            </a:r>
          </a:p>
          <a:p>
            <a:pPr marL="0" indent="0">
              <a:buNone/>
              <a:tabLst>
                <a:tab pos="574675" algn="l"/>
              </a:tabLst>
            </a:pPr>
            <a:r>
              <a:rPr lang="en-US"/>
              <a:t> </a:t>
            </a:r>
          </a:p>
          <a:p>
            <a:pPr marL="0" lvl="0" indent="0">
              <a:buNone/>
              <a:tabLst>
                <a:tab pos="657225" algn="l"/>
                <a:tab pos="2174875" algn="l"/>
                <a:tab pos="4525963" algn="l"/>
                <a:tab pos="5730875" algn="l"/>
                <a:tab pos="6881813" algn="l"/>
              </a:tabLst>
            </a:pPr>
            <a:r>
              <a:rPr lang="en-US"/>
              <a:t>(43)	(Are you Rob?)/(Is Rob the one baking bread?)</a:t>
            </a:r>
            <a:br>
              <a:rPr lang="en-US"/>
            </a:br>
            <a:r>
              <a:rPr lang="en-US"/>
              <a:t>	[</a:t>
            </a:r>
            <a:r>
              <a:rPr lang="en-US" u="sng">
                <a:solidFill>
                  <a:srgbClr val="7030A0"/>
                </a:solidFill>
              </a:rPr>
              <a:t>Û-ra	û-kû-thaambi-a	thaáni</a:t>
            </a:r>
            <a:r>
              <a:rPr lang="en-US"/>
              <a:t>]	n’-we	Rob.</a:t>
            </a:r>
            <a:br>
              <a:rPr lang="en-US"/>
            </a:br>
            <a:r>
              <a:rPr lang="en-US"/>
              <a:t>	1-</a:t>
            </a:r>
            <a:r>
              <a:rPr lang="en-US" cap="small"/>
              <a:t>dem.dist</a:t>
            </a:r>
            <a:r>
              <a:rPr lang="en-US"/>
              <a:t>	</a:t>
            </a:r>
            <a:r>
              <a:rPr lang="en-US" cap="small"/>
              <a:t>1rm-prs</a:t>
            </a:r>
            <a:r>
              <a:rPr lang="en-US"/>
              <a:t>-wash-</a:t>
            </a:r>
            <a:r>
              <a:rPr lang="en-US" cap="small"/>
              <a:t>fv</a:t>
            </a:r>
            <a:r>
              <a:rPr lang="en-US"/>
              <a:t>	10.dishes</a:t>
            </a:r>
            <a:r>
              <a:rPr lang="en-US" cap="small"/>
              <a:t>	cop</a:t>
            </a:r>
            <a:r>
              <a:rPr lang="en-US"/>
              <a:t>-1.</a:t>
            </a:r>
            <a:r>
              <a:rPr lang="en-US" cap="small"/>
              <a:t>pro</a:t>
            </a:r>
            <a:r>
              <a:rPr lang="en-US"/>
              <a:t>	1.Rob</a:t>
            </a:r>
            <a:br>
              <a:rPr lang="en-US"/>
            </a:br>
            <a:r>
              <a:rPr lang="en-US"/>
              <a:t>	‘</a:t>
            </a:r>
            <a:r>
              <a:rPr lang="en-US" i="1"/>
              <a:t>The one washing dishes </a:t>
            </a:r>
            <a:r>
              <a:rPr lang="en-US"/>
              <a:t>is Rob.’</a:t>
            </a:r>
          </a:p>
        </p:txBody>
      </p:sp>
      <p:sp>
        <p:nvSpPr>
          <p:cNvPr id="2" name="Slide Number Placeholder 1">
            <a:extLst>
              <a:ext uri="{FF2B5EF4-FFF2-40B4-BE49-F238E27FC236}">
                <a16:creationId xmlns:a16="http://schemas.microsoft.com/office/drawing/2014/main" id="{EFC01DCD-D3B9-1F42-AA3A-589F284C2697}"/>
              </a:ext>
            </a:extLst>
          </p:cNvPr>
          <p:cNvSpPr>
            <a:spLocks noGrp="1"/>
          </p:cNvSpPr>
          <p:nvPr>
            <p:ph type="sldNum" sz="quarter" idx="12"/>
          </p:nvPr>
        </p:nvSpPr>
        <p:spPr/>
        <p:txBody>
          <a:bodyPr/>
          <a:lstStyle/>
          <a:p>
            <a:fld id="{D5675876-5BBB-A84C-A8B8-0D1D6233F6B7}" type="slidenum">
              <a:rPr lang="en-US"/>
              <a:t>57</a:t>
            </a:fld>
            <a:endParaRPr lang="en-US"/>
          </a:p>
        </p:txBody>
      </p:sp>
    </p:spTree>
    <p:extLst>
      <p:ext uri="{BB962C8B-B14F-4D97-AF65-F5344CB8AC3E}">
        <p14:creationId xmlns:p14="http://schemas.microsoft.com/office/powerpoint/2010/main" val="24992611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bg1">
                <a:lumMod val="75000"/>
              </a:schemeClr>
            </a:solidFill>
          </a:ln>
        </p:spPr>
        <p:txBody>
          <a:bodyPr/>
          <a:lstStyle/>
          <a:p>
            <a:pPr marL="0" indent="0">
              <a:buNone/>
            </a:pPr>
            <a:r>
              <a:rPr lang="en-US">
                <a:solidFill>
                  <a:schemeClr val="bg1">
                    <a:lumMod val="75000"/>
                  </a:schemeClr>
                </a:solidFill>
              </a:rPr>
              <a:t>NP ni NP</a:t>
            </a:r>
            <a:br>
              <a:rPr lang="en-US">
                <a:solidFill>
                  <a:schemeClr val="bg1">
                    <a:lumMod val="75000"/>
                  </a:schemeClr>
                </a:solidFill>
              </a:rPr>
            </a:br>
            <a:r>
              <a:rPr lang="en-US">
                <a:solidFill>
                  <a:schemeClr val="bg1">
                    <a:lumMod val="75000"/>
                  </a:schemeClr>
                </a:solidFill>
              </a:rPr>
              <a:t>Jane ni teacher</a:t>
            </a:r>
          </a:p>
          <a:p>
            <a:pPr marL="0" indent="0">
              <a:buNone/>
            </a:pPr>
            <a:r>
              <a:rPr lang="en-US" b="1">
                <a:solidFill>
                  <a:schemeClr val="bg1">
                    <a:lumMod val="75000"/>
                  </a:schemeClr>
                </a:solidFill>
              </a:rPr>
              <a:t>copular clause</a:t>
            </a:r>
          </a:p>
          <a:p>
            <a:pPr marL="0" indent="0">
              <a:buNone/>
            </a:pPr>
            <a:r>
              <a:rPr lang="en-US">
                <a:solidFill>
                  <a:schemeClr val="bg1">
                    <a:lumMod val="75000"/>
                  </a:schemeClr>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 </a:t>
            </a:r>
            <a:r>
              <a:rPr lang="en-US" u="sng">
                <a:solidFill>
                  <a:schemeClr val="bg1">
                    <a:lumMod val="75000"/>
                  </a:schemeClr>
                </a:solidFill>
              </a:rPr>
              <a:t>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pseudocleft</a:t>
            </a:r>
          </a:p>
          <a:p>
            <a:pPr marL="0" indent="0">
              <a:buFont typeface="Franklin Gothic Book" panose="020B0503020102020204" pitchFamily="34" charset="0"/>
              <a:buNone/>
            </a:pPr>
            <a:r>
              <a:rPr lang="en-US">
                <a:solidFill>
                  <a:schemeClr val="bg1">
                    <a:lumMod val="75000"/>
                  </a:schemeClr>
                </a:solidFill>
              </a:rPr>
              <a:t>PrP + inversion</a:t>
            </a:r>
          </a:p>
          <a:p>
            <a:pPr marL="0" indent="0">
              <a:buFont typeface="Franklin Gothic Book" panose="020B0503020102020204" pitchFamily="34" charset="0"/>
              <a:buNone/>
            </a:pPr>
            <a:r>
              <a:rPr lang="en-US">
                <a:solidFill>
                  <a:schemeClr val="bg1">
                    <a:lumMod val="75000"/>
                  </a:schemeClr>
                </a:solidFill>
              </a:rPr>
              <a:t>NP ni </a:t>
            </a:r>
            <a:r>
              <a:rPr lang="en-US" u="sng">
                <a:solidFill>
                  <a:schemeClr val="bg1">
                    <a:lumMod val="75000"/>
                  </a:schemeClr>
                </a:solidFill>
              </a:rPr>
              <a:t>FR</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2229330"/>
            <a:ext cx="3407228" cy="3289727"/>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u="sng">
                <a:solidFill>
                  <a:srgbClr val="7030A0"/>
                </a:solidFill>
              </a:rPr>
              <a:t>FR</a:t>
            </a:r>
            <a:r>
              <a:rPr lang="en-US"/>
              <a:t> ni-pro NP</a:t>
            </a:r>
            <a:br>
              <a:rPr lang="en-US"/>
            </a:br>
            <a:r>
              <a:rPr lang="en-US"/>
              <a:t>who teaches ni Jane</a:t>
            </a:r>
          </a:p>
          <a:p>
            <a:pPr marL="0" indent="0">
              <a:buFont typeface="Franklin Gothic Book" panose="020B0503020102020204" pitchFamily="34" charset="0"/>
              <a:buNone/>
            </a:pPr>
            <a:r>
              <a:rPr lang="en-US" b="1"/>
              <a:t>reverse n’we construction</a:t>
            </a:r>
          </a:p>
          <a:p>
            <a:pPr marL="0" indent="0">
              <a:buFont typeface="Franklin Gothic Book" panose="020B0503020102020204" pitchFamily="34" charset="0"/>
              <a:buNone/>
            </a:pPr>
            <a:r>
              <a:rPr lang="en-US">
                <a:solidFill>
                  <a:schemeClr val="bg1">
                    <a:lumMod val="75000"/>
                  </a:schemeClr>
                </a:solidFill>
              </a:rPr>
              <a:t>cleft + LD</a:t>
            </a:r>
          </a:p>
          <a:p>
            <a:pPr marL="0" indent="0">
              <a:buFont typeface="Franklin Gothic Book" panose="020B0503020102020204" pitchFamily="34" charset="0"/>
              <a:buNone/>
            </a:pPr>
            <a:r>
              <a:rPr lang="en-US">
                <a:solidFill>
                  <a:schemeClr val="bg1">
                    <a:lumMod val="75000"/>
                  </a:schemeClr>
                </a:solidFill>
              </a:rPr>
              <a:t>NP ni-</a:t>
            </a:r>
            <a:r>
              <a:rPr lang="en-US" u="sng">
                <a:solidFill>
                  <a:schemeClr val="bg1">
                    <a:lumMod val="75000"/>
                  </a:schemeClr>
                </a:solidFill>
              </a:rPr>
              <a:t>pro</a:t>
            </a:r>
            <a:r>
              <a:rPr lang="en-US">
                <a:solidFill>
                  <a:schemeClr val="bg1">
                    <a:lumMod val="75000"/>
                  </a:schemeClr>
                </a:solidFill>
              </a:rPr>
              <a:t> REL</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solidFill>
                  <a:schemeClr val="bg1">
                    <a:lumMod val="75000"/>
                  </a:schemeClr>
                </a:solidFill>
              </a:rPr>
              <a:t>predicational/specificational</a:t>
            </a:r>
          </a:p>
          <a:p>
            <a:pPr marL="0" indent="0" algn="r">
              <a:buFont typeface="Franklin Gothic Book" panose="020B0503020102020204" pitchFamily="34" charset="0"/>
              <a:buNone/>
            </a:pPr>
            <a:r>
              <a:rPr lang="en-US"/>
              <a:t>focus initial/final</a:t>
            </a:r>
          </a:p>
        </p:txBody>
      </p:sp>
      <p:sp>
        <p:nvSpPr>
          <p:cNvPr id="7" name="Slide Number Placeholder 6">
            <a:extLst>
              <a:ext uri="{FF2B5EF4-FFF2-40B4-BE49-F238E27FC236}">
                <a16:creationId xmlns:a16="http://schemas.microsoft.com/office/drawing/2014/main" id="{C12A0DC0-EB9B-3E4F-BF11-1ED4903A23CC}"/>
              </a:ext>
            </a:extLst>
          </p:cNvPr>
          <p:cNvSpPr>
            <a:spLocks noGrp="1"/>
          </p:cNvSpPr>
          <p:nvPr>
            <p:ph type="sldNum" sz="quarter" idx="12"/>
          </p:nvPr>
        </p:nvSpPr>
        <p:spPr/>
        <p:txBody>
          <a:bodyPr/>
          <a:lstStyle/>
          <a:p>
            <a:fld id="{D5675876-5BBB-A84C-A8B8-0D1D6233F6B7}" type="slidenum">
              <a:rPr lang="en-US"/>
              <a:t>58</a:t>
            </a:fld>
            <a:endParaRPr lang="en-US"/>
          </a:p>
        </p:txBody>
      </p:sp>
    </p:spTree>
    <p:extLst>
      <p:ext uri="{BB962C8B-B14F-4D97-AF65-F5344CB8AC3E}">
        <p14:creationId xmlns:p14="http://schemas.microsoft.com/office/powerpoint/2010/main" val="10004464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82BA43-E8E9-DF49-A92A-8FBFC263E34B}"/>
              </a:ext>
            </a:extLst>
          </p:cNvPr>
          <p:cNvSpPr>
            <a:spLocks noGrp="1"/>
          </p:cNvSpPr>
          <p:nvPr>
            <p:ph idx="1"/>
          </p:nvPr>
        </p:nvSpPr>
        <p:spPr>
          <a:xfrm>
            <a:off x="1317811" y="1438835"/>
            <a:ext cx="10354235" cy="4034118"/>
          </a:xfrm>
        </p:spPr>
        <p:txBody>
          <a:bodyPr>
            <a:normAutofit/>
          </a:bodyPr>
          <a:lstStyle/>
          <a:p>
            <a:pPr marL="0" lvl="0" indent="0">
              <a:buNone/>
              <a:tabLst>
                <a:tab pos="520700" algn="l"/>
                <a:tab pos="2084388" algn="l"/>
                <a:tab pos="3194050" algn="l"/>
                <a:tab pos="3902075" algn="l"/>
                <a:tab pos="5199063" algn="l"/>
                <a:tab pos="6794500" algn="l"/>
              </a:tabLst>
            </a:pPr>
            <a:r>
              <a:rPr lang="en-US"/>
              <a:t>(44)	(Who exactly is Kimathi? They all look unfamiliar.)</a:t>
            </a:r>
            <a:br>
              <a:rPr lang="en-US"/>
            </a:br>
            <a:r>
              <a:rPr lang="en-US"/>
              <a:t>	Û-ra	á-rî́	na	m-eetho	má-tuúne (,)	n’-we.	</a:t>
            </a:r>
            <a:br>
              <a:rPr lang="en-US"/>
            </a:br>
            <a:r>
              <a:rPr lang="en-US"/>
              <a:t>	1-</a:t>
            </a:r>
            <a:r>
              <a:rPr lang="en-US" cap="small"/>
              <a:t>dem.dist</a:t>
            </a:r>
            <a:r>
              <a:rPr lang="en-US"/>
              <a:t>	</a:t>
            </a:r>
            <a:r>
              <a:rPr lang="en-US" cap="small"/>
              <a:t>1sm</a:t>
            </a:r>
            <a:r>
              <a:rPr lang="en-US"/>
              <a:t>-be	with	6-eye	6-red	</a:t>
            </a:r>
            <a:r>
              <a:rPr lang="en-US" cap="small"/>
              <a:t>cop-1.pro</a:t>
            </a:r>
          </a:p>
          <a:p>
            <a:pPr marL="0" lvl="0" indent="0">
              <a:buNone/>
              <a:tabLst>
                <a:tab pos="520700" algn="l"/>
                <a:tab pos="2084388" algn="l"/>
                <a:tab pos="3194050" algn="l"/>
                <a:tab pos="3902075" algn="l"/>
                <a:tab pos="4972050" algn="l"/>
                <a:tab pos="6308725" algn="l"/>
              </a:tabLst>
            </a:pPr>
            <a:r>
              <a:rPr lang="en-US"/>
              <a:t>	No break: ‘Who has brown eyes is the one.’</a:t>
            </a:r>
            <a:br>
              <a:rPr lang="en-US"/>
            </a:br>
            <a:r>
              <a:rPr lang="en-US"/>
              <a:t>	Break: ‘The one with brown eyes, it’s him.’ -&gt; left-dislocated FR</a:t>
            </a:r>
          </a:p>
          <a:p>
            <a:pPr marL="0" indent="0">
              <a:buNone/>
            </a:pPr>
            <a:r>
              <a:rPr lang="en-US"/>
              <a:t> </a:t>
            </a:r>
          </a:p>
          <a:p>
            <a:pPr marL="0" lvl="0" indent="0">
              <a:buNone/>
              <a:tabLst>
                <a:tab pos="520700" algn="l"/>
                <a:tab pos="2217738" algn="l"/>
                <a:tab pos="4530725" algn="l"/>
              </a:tabLst>
            </a:pPr>
            <a:r>
              <a:rPr lang="en-US"/>
              <a:t>(45)	Kî-ra	w-a-tigaria	i-ky-o.</a:t>
            </a:r>
            <a:br>
              <a:rPr lang="en-US"/>
            </a:br>
            <a:r>
              <a:rPr lang="en-US"/>
              <a:t>	7-</a:t>
            </a:r>
            <a:r>
              <a:rPr lang="en-US" cap="small"/>
              <a:t>dem.dist</a:t>
            </a:r>
            <a:r>
              <a:rPr lang="en-US"/>
              <a:t>	</a:t>
            </a:r>
            <a:r>
              <a:rPr lang="en-US" cap="small"/>
              <a:t>2sg.sm-pst</a:t>
            </a:r>
            <a:r>
              <a:rPr lang="en-US"/>
              <a:t>-leave	</a:t>
            </a:r>
            <a:r>
              <a:rPr lang="en-US" cap="small"/>
              <a:t>cop</a:t>
            </a:r>
            <a:r>
              <a:rPr lang="en-US"/>
              <a:t>-7-</a:t>
            </a:r>
            <a:r>
              <a:rPr lang="en-US" cap="small"/>
              <a:t>pro</a:t>
            </a:r>
            <a:br>
              <a:rPr lang="en-US"/>
            </a:br>
            <a:r>
              <a:rPr lang="en-US"/>
              <a:t>	‘Whatever you have left is okay; we will use it...’</a:t>
            </a:r>
          </a:p>
        </p:txBody>
      </p:sp>
      <p:sp>
        <p:nvSpPr>
          <p:cNvPr id="2" name="Slide Number Placeholder 1">
            <a:extLst>
              <a:ext uri="{FF2B5EF4-FFF2-40B4-BE49-F238E27FC236}">
                <a16:creationId xmlns:a16="http://schemas.microsoft.com/office/drawing/2014/main" id="{88400AF8-6902-A146-968E-892280B1F4F7}"/>
              </a:ext>
            </a:extLst>
          </p:cNvPr>
          <p:cNvSpPr>
            <a:spLocks noGrp="1"/>
          </p:cNvSpPr>
          <p:nvPr>
            <p:ph type="sldNum" sz="quarter" idx="12"/>
          </p:nvPr>
        </p:nvSpPr>
        <p:spPr/>
        <p:txBody>
          <a:bodyPr/>
          <a:lstStyle/>
          <a:p>
            <a:fld id="{D5675876-5BBB-A84C-A8B8-0D1D6233F6B7}" type="slidenum">
              <a:rPr lang="en-US"/>
              <a:t>59</a:t>
            </a:fld>
            <a:endParaRPr lang="en-US"/>
          </a:p>
        </p:txBody>
      </p:sp>
    </p:spTree>
    <p:extLst>
      <p:ext uri="{BB962C8B-B14F-4D97-AF65-F5344CB8AC3E}">
        <p14:creationId xmlns:p14="http://schemas.microsoft.com/office/powerpoint/2010/main" val="5751884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0E4CB9-2057-4E46-9B77-3DC722099611}"/>
              </a:ext>
            </a:extLst>
          </p:cNvPr>
          <p:cNvPicPr>
            <a:picLocks noChangeAspect="1"/>
          </p:cNvPicPr>
          <p:nvPr/>
        </p:nvPicPr>
        <p:blipFill>
          <a:blip r:embed="rId2"/>
          <a:stretch>
            <a:fillRect/>
          </a:stretch>
        </p:blipFill>
        <p:spPr>
          <a:xfrm>
            <a:off x="1033498" y="1469937"/>
            <a:ext cx="3657600" cy="3892061"/>
          </a:xfrm>
          <a:prstGeom prst="rect">
            <a:avLst/>
          </a:prstGeom>
        </p:spPr>
      </p:pic>
      <p:sp>
        <p:nvSpPr>
          <p:cNvPr id="5" name="TextBox 4">
            <a:extLst>
              <a:ext uri="{FF2B5EF4-FFF2-40B4-BE49-F238E27FC236}">
                <a16:creationId xmlns:a16="http://schemas.microsoft.com/office/drawing/2014/main" id="{808FD3C1-FCE1-2D49-A1E8-62BB58542B15}"/>
              </a:ext>
            </a:extLst>
          </p:cNvPr>
          <p:cNvSpPr txBox="1"/>
          <p:nvPr/>
        </p:nvSpPr>
        <p:spPr>
          <a:xfrm>
            <a:off x="2649841" y="4297012"/>
            <a:ext cx="492443" cy="461665"/>
          </a:xfrm>
          <a:prstGeom prst="rect">
            <a:avLst/>
          </a:prstGeom>
          <a:noFill/>
        </p:spPr>
        <p:txBody>
          <a:bodyPr wrap="none" rtlCol="0">
            <a:spAutoFit/>
          </a:bodyPr>
          <a:lstStyle/>
          <a:p>
            <a:r>
              <a:rPr lang="en-US" sz="2400">
                <a:solidFill>
                  <a:srgbClr val="FF0000"/>
                </a:solidFill>
              </a:rPr>
              <a:t>FR</a:t>
            </a:r>
          </a:p>
        </p:txBody>
      </p:sp>
      <p:sp>
        <p:nvSpPr>
          <p:cNvPr id="6" name="TextBox 5">
            <a:extLst>
              <a:ext uri="{FF2B5EF4-FFF2-40B4-BE49-F238E27FC236}">
                <a16:creationId xmlns:a16="http://schemas.microsoft.com/office/drawing/2014/main" id="{0519EECA-D302-124F-843F-249A7F9C4376}"/>
              </a:ext>
            </a:extLst>
          </p:cNvPr>
          <p:cNvSpPr txBox="1"/>
          <p:nvPr/>
        </p:nvSpPr>
        <p:spPr>
          <a:xfrm>
            <a:off x="4010463" y="4688898"/>
            <a:ext cx="1061509" cy="461665"/>
          </a:xfrm>
          <a:prstGeom prst="rect">
            <a:avLst/>
          </a:prstGeom>
          <a:noFill/>
        </p:spPr>
        <p:txBody>
          <a:bodyPr wrap="none" rtlCol="0">
            <a:spAutoFit/>
          </a:bodyPr>
          <a:lstStyle/>
          <a:p>
            <a:r>
              <a:rPr lang="en-US" sz="2400">
                <a:solidFill>
                  <a:srgbClr val="0070C0"/>
                </a:solidFill>
              </a:rPr>
              <a:t>pro-NP</a:t>
            </a:r>
          </a:p>
        </p:txBody>
      </p:sp>
      <p:pic>
        <p:nvPicPr>
          <p:cNvPr id="7" name="Picture 6">
            <a:extLst>
              <a:ext uri="{FF2B5EF4-FFF2-40B4-BE49-F238E27FC236}">
                <a16:creationId xmlns:a16="http://schemas.microsoft.com/office/drawing/2014/main" id="{B48FC338-21C8-DD46-BBB6-7F45834008EF}"/>
              </a:ext>
            </a:extLst>
          </p:cNvPr>
          <p:cNvPicPr>
            <a:picLocks noChangeAspect="1"/>
          </p:cNvPicPr>
          <p:nvPr/>
        </p:nvPicPr>
        <p:blipFill>
          <a:blip r:embed="rId2"/>
          <a:stretch>
            <a:fillRect/>
          </a:stretch>
        </p:blipFill>
        <p:spPr>
          <a:xfrm>
            <a:off x="6802005" y="1469937"/>
            <a:ext cx="3657600" cy="3892061"/>
          </a:xfrm>
          <a:prstGeom prst="rect">
            <a:avLst/>
          </a:prstGeom>
        </p:spPr>
      </p:pic>
      <p:sp>
        <p:nvSpPr>
          <p:cNvPr id="8" name="TextBox 7">
            <a:extLst>
              <a:ext uri="{FF2B5EF4-FFF2-40B4-BE49-F238E27FC236}">
                <a16:creationId xmlns:a16="http://schemas.microsoft.com/office/drawing/2014/main" id="{1CC50CB6-8758-B147-8AB5-F186D88FC231}"/>
              </a:ext>
            </a:extLst>
          </p:cNvPr>
          <p:cNvSpPr txBox="1"/>
          <p:nvPr/>
        </p:nvSpPr>
        <p:spPr>
          <a:xfrm>
            <a:off x="8415851" y="4297012"/>
            <a:ext cx="605487" cy="461665"/>
          </a:xfrm>
          <a:prstGeom prst="rect">
            <a:avLst/>
          </a:prstGeom>
          <a:noFill/>
        </p:spPr>
        <p:txBody>
          <a:bodyPr wrap="none" rtlCol="0">
            <a:spAutoFit/>
          </a:bodyPr>
          <a:lstStyle/>
          <a:p>
            <a:r>
              <a:rPr lang="en-US" sz="2400">
                <a:solidFill>
                  <a:srgbClr val="FF0000"/>
                </a:solidFill>
              </a:rPr>
              <a:t>pro</a:t>
            </a:r>
          </a:p>
        </p:txBody>
      </p:sp>
      <p:sp>
        <p:nvSpPr>
          <p:cNvPr id="9" name="TextBox 8">
            <a:extLst>
              <a:ext uri="{FF2B5EF4-FFF2-40B4-BE49-F238E27FC236}">
                <a16:creationId xmlns:a16="http://schemas.microsoft.com/office/drawing/2014/main" id="{9204DCF9-C616-BF49-9037-2331749984BA}"/>
              </a:ext>
            </a:extLst>
          </p:cNvPr>
          <p:cNvSpPr txBox="1"/>
          <p:nvPr/>
        </p:nvSpPr>
        <p:spPr>
          <a:xfrm>
            <a:off x="9917469" y="4688897"/>
            <a:ext cx="492443" cy="461665"/>
          </a:xfrm>
          <a:prstGeom prst="rect">
            <a:avLst/>
          </a:prstGeom>
          <a:noFill/>
        </p:spPr>
        <p:txBody>
          <a:bodyPr wrap="none" rtlCol="0">
            <a:spAutoFit/>
          </a:bodyPr>
          <a:lstStyle/>
          <a:p>
            <a:r>
              <a:rPr lang="en-US" sz="2400">
                <a:solidFill>
                  <a:srgbClr val="0070C0"/>
                </a:solidFill>
              </a:rPr>
              <a:t>FR</a:t>
            </a:r>
          </a:p>
        </p:txBody>
      </p:sp>
      <p:sp>
        <p:nvSpPr>
          <p:cNvPr id="2" name="TextBox 1">
            <a:extLst>
              <a:ext uri="{FF2B5EF4-FFF2-40B4-BE49-F238E27FC236}">
                <a16:creationId xmlns:a16="http://schemas.microsoft.com/office/drawing/2014/main" id="{757E4D29-D40C-3E49-88DA-06555B9543B6}"/>
              </a:ext>
            </a:extLst>
          </p:cNvPr>
          <p:cNvSpPr txBox="1"/>
          <p:nvPr/>
        </p:nvSpPr>
        <p:spPr>
          <a:xfrm>
            <a:off x="1033498" y="5361998"/>
            <a:ext cx="5162843" cy="707886"/>
          </a:xfrm>
          <a:prstGeom prst="rect">
            <a:avLst/>
          </a:prstGeom>
          <a:noFill/>
        </p:spPr>
        <p:txBody>
          <a:bodyPr wrap="square" rtlCol="0">
            <a:spAutoFit/>
          </a:bodyPr>
          <a:lstStyle/>
          <a:p>
            <a:r>
              <a:rPr lang="en-US" sz="2000"/>
              <a:t>Nothing but what you have left will be given to the dog.</a:t>
            </a:r>
          </a:p>
        </p:txBody>
      </p:sp>
      <p:sp>
        <p:nvSpPr>
          <p:cNvPr id="3" name="TextBox 2">
            <a:extLst>
              <a:ext uri="{FF2B5EF4-FFF2-40B4-BE49-F238E27FC236}">
                <a16:creationId xmlns:a16="http://schemas.microsoft.com/office/drawing/2014/main" id="{400B532A-934A-744B-98F7-4FB3E235DFB6}"/>
              </a:ext>
            </a:extLst>
          </p:cNvPr>
          <p:cNvSpPr txBox="1"/>
          <p:nvPr/>
        </p:nvSpPr>
        <p:spPr>
          <a:xfrm>
            <a:off x="6947145" y="5368333"/>
            <a:ext cx="4628270" cy="400110"/>
          </a:xfrm>
          <a:prstGeom prst="rect">
            <a:avLst/>
          </a:prstGeom>
          <a:noFill/>
        </p:spPr>
        <p:txBody>
          <a:bodyPr wrap="square" rtlCol="0">
            <a:spAutoFit/>
          </a:bodyPr>
          <a:lstStyle/>
          <a:p>
            <a:pPr lvl="0"/>
            <a:r>
              <a:rPr lang="en-US" sz="2000"/>
              <a:t>(prank)</a:t>
            </a:r>
          </a:p>
        </p:txBody>
      </p:sp>
      <p:sp>
        <p:nvSpPr>
          <p:cNvPr id="12" name="TextBox 11">
            <a:extLst>
              <a:ext uri="{FF2B5EF4-FFF2-40B4-BE49-F238E27FC236}">
                <a16:creationId xmlns:a16="http://schemas.microsoft.com/office/drawing/2014/main" id="{CA01AA24-0946-A241-85F2-95C87FBEA038}"/>
              </a:ext>
            </a:extLst>
          </p:cNvPr>
          <p:cNvSpPr txBox="1"/>
          <p:nvPr/>
        </p:nvSpPr>
        <p:spPr>
          <a:xfrm>
            <a:off x="2173173" y="358784"/>
            <a:ext cx="8334333" cy="1015663"/>
          </a:xfrm>
          <a:prstGeom prst="rect">
            <a:avLst/>
          </a:prstGeom>
          <a:noFill/>
        </p:spPr>
        <p:txBody>
          <a:bodyPr wrap="none" rtlCol="0">
            <a:spAutoFit/>
          </a:bodyPr>
          <a:lstStyle/>
          <a:p>
            <a:pPr lvl="0">
              <a:tabLst>
                <a:tab pos="704850" algn="l"/>
                <a:tab pos="2082800" algn="l"/>
                <a:tab pos="4167188" algn="l"/>
                <a:tab pos="5329238" algn="l"/>
                <a:tab pos="6175375" algn="l"/>
                <a:tab pos="7065963" algn="l"/>
              </a:tabLst>
            </a:pPr>
            <a:r>
              <a:rPr lang="en-US" sz="2000"/>
              <a:t>(46)	[Kî-ra	w-a-tigaria]	i-bio	[irio	bi-a	kûrû].</a:t>
            </a:r>
            <a:br>
              <a:rPr lang="en-US" sz="2000"/>
            </a:br>
            <a:r>
              <a:rPr lang="en-US" sz="2000"/>
              <a:t>	7-</a:t>
            </a:r>
            <a:r>
              <a:rPr lang="en-US" sz="2000" cap="small"/>
              <a:t>dem.dist</a:t>
            </a:r>
            <a:r>
              <a:rPr lang="en-US" sz="2000"/>
              <a:t>	</a:t>
            </a:r>
            <a:r>
              <a:rPr lang="en-US" sz="2000" cap="small"/>
              <a:t>2sg.sm-pst</a:t>
            </a:r>
            <a:r>
              <a:rPr lang="en-US" sz="2000"/>
              <a:t>-leave	</a:t>
            </a:r>
            <a:r>
              <a:rPr lang="en-US" sz="2000" cap="small"/>
              <a:t>cop-8.pro</a:t>
            </a:r>
            <a:r>
              <a:rPr lang="en-US" sz="2000"/>
              <a:t>	8.food	8-</a:t>
            </a:r>
            <a:r>
              <a:rPr lang="en-US" sz="2000" cap="small"/>
              <a:t>conn</a:t>
            </a:r>
            <a:r>
              <a:rPr lang="en-US" sz="2000"/>
              <a:t>	15.dog</a:t>
            </a:r>
            <a:br>
              <a:rPr lang="en-US" sz="2000"/>
            </a:br>
            <a:r>
              <a:rPr lang="en-US" sz="2000"/>
              <a:t>	‘What you left is food for the dog.’</a:t>
            </a:r>
          </a:p>
        </p:txBody>
      </p:sp>
      <p:sp>
        <p:nvSpPr>
          <p:cNvPr id="13" name="TextBox 12">
            <a:extLst>
              <a:ext uri="{FF2B5EF4-FFF2-40B4-BE49-F238E27FC236}">
                <a16:creationId xmlns:a16="http://schemas.microsoft.com/office/drawing/2014/main" id="{D10F46F2-8213-EC47-860C-22CA9F6342C7}"/>
              </a:ext>
            </a:extLst>
          </p:cNvPr>
          <p:cNvSpPr txBox="1"/>
          <p:nvPr/>
        </p:nvSpPr>
        <p:spPr>
          <a:xfrm rot="16200000">
            <a:off x="4506447" y="2653076"/>
            <a:ext cx="1990165" cy="369332"/>
          </a:xfrm>
          <a:prstGeom prst="rect">
            <a:avLst/>
          </a:prstGeom>
          <a:noFill/>
        </p:spPr>
        <p:txBody>
          <a:bodyPr wrap="square" rtlCol="0">
            <a:spAutoFit/>
          </a:bodyPr>
          <a:lstStyle/>
          <a:p>
            <a:r>
              <a:rPr lang="en-US"/>
              <a:t>predicational</a:t>
            </a:r>
          </a:p>
        </p:txBody>
      </p:sp>
      <p:sp>
        <p:nvSpPr>
          <p:cNvPr id="14" name="TextBox 13">
            <a:extLst>
              <a:ext uri="{FF2B5EF4-FFF2-40B4-BE49-F238E27FC236}">
                <a16:creationId xmlns:a16="http://schemas.microsoft.com/office/drawing/2014/main" id="{EC0702A5-761C-AB47-B2DC-793108F651FB}"/>
              </a:ext>
            </a:extLst>
          </p:cNvPr>
          <p:cNvSpPr txBox="1"/>
          <p:nvPr/>
        </p:nvSpPr>
        <p:spPr>
          <a:xfrm rot="16200000">
            <a:off x="9885521" y="2653076"/>
            <a:ext cx="1990165" cy="369332"/>
          </a:xfrm>
          <a:prstGeom prst="rect">
            <a:avLst/>
          </a:prstGeom>
          <a:noFill/>
        </p:spPr>
        <p:txBody>
          <a:bodyPr wrap="square" rtlCol="0">
            <a:spAutoFit/>
          </a:bodyPr>
          <a:lstStyle/>
          <a:p>
            <a:r>
              <a:rPr lang="en-US"/>
              <a:t>specificational</a:t>
            </a:r>
          </a:p>
        </p:txBody>
      </p:sp>
      <p:sp>
        <p:nvSpPr>
          <p:cNvPr id="10" name="Slide Number Placeholder 9">
            <a:extLst>
              <a:ext uri="{FF2B5EF4-FFF2-40B4-BE49-F238E27FC236}">
                <a16:creationId xmlns:a16="http://schemas.microsoft.com/office/drawing/2014/main" id="{E9899CCB-2383-9042-B6B1-55A4C64DACD8}"/>
              </a:ext>
            </a:extLst>
          </p:cNvPr>
          <p:cNvSpPr>
            <a:spLocks noGrp="1"/>
          </p:cNvSpPr>
          <p:nvPr>
            <p:ph type="sldNum" sz="quarter" idx="12"/>
          </p:nvPr>
        </p:nvSpPr>
        <p:spPr/>
        <p:txBody>
          <a:bodyPr/>
          <a:lstStyle/>
          <a:p>
            <a:fld id="{D5675876-5BBB-A84C-A8B8-0D1D6233F6B7}" type="slidenum">
              <a:rPr lang="en-US"/>
              <a:t>60</a:t>
            </a:fld>
            <a:endParaRPr lang="en-US"/>
          </a:p>
        </p:txBody>
      </p:sp>
      <p:sp>
        <p:nvSpPr>
          <p:cNvPr id="16" name="TextBox 15">
            <a:extLst>
              <a:ext uri="{FF2B5EF4-FFF2-40B4-BE49-F238E27FC236}">
                <a16:creationId xmlns:a16="http://schemas.microsoft.com/office/drawing/2014/main" id="{A133C27F-C4AC-EB4D-9492-5DDC5431A8D8}"/>
              </a:ext>
            </a:extLst>
          </p:cNvPr>
          <p:cNvSpPr txBox="1"/>
          <p:nvPr/>
        </p:nvSpPr>
        <p:spPr>
          <a:xfrm>
            <a:off x="5042609" y="4435511"/>
            <a:ext cx="642257" cy="830997"/>
          </a:xfrm>
          <a:prstGeom prst="rect">
            <a:avLst/>
          </a:prstGeom>
          <a:noFill/>
        </p:spPr>
        <p:txBody>
          <a:bodyPr wrap="square" rtlCol="0">
            <a:spAutoFit/>
          </a:bodyPr>
          <a:lstStyle/>
          <a:p>
            <a:r>
              <a:rPr lang="en-US" sz="4800" b="1"/>
              <a:t>?</a:t>
            </a:r>
            <a:endParaRPr lang="en-US" b="1"/>
          </a:p>
        </p:txBody>
      </p:sp>
    </p:spTree>
    <p:extLst>
      <p:ext uri="{BB962C8B-B14F-4D97-AF65-F5344CB8AC3E}">
        <p14:creationId xmlns:p14="http://schemas.microsoft.com/office/powerpoint/2010/main" val="3777661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3.75E-6 -1.11111E-6 C -0.05898 0.02222 -0.11744 0.04468 -0.15664 -0.01505 C -0.19583 -0.07477 -0.21536 -0.21667 -0.23476 -0.35833 " pathEditMode="relative" rAng="0" ptsTypes="AAA">
                                      <p:cBhvr>
                                        <p:cTn id="18" dur="2000" fill="hold"/>
                                        <p:tgtEl>
                                          <p:spTgt spid="9"/>
                                        </p:tgtEl>
                                        <p:attrNameLst>
                                          <p:attrName>ppt_x</p:attrName>
                                          <p:attrName>ppt_y</p:attrName>
                                        </p:attrNameLst>
                                      </p:cBhvr>
                                      <p:rCtr x="-11745" y="-16759"/>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0" nodeType="clickEffect">
                                  <p:stCondLst>
                                    <p:cond delay="0"/>
                                  </p:stCondLst>
                                  <p:childTnLst>
                                    <p:animMotion origin="layout" path="M 0.00273 -0.00024 C -0.03828 -0.01598 -0.0793 -0.03149 -0.1 -0.08125 C -0.1207 -0.13102 -0.12109 -0.21482 -0.12135 -0.29862 " pathEditMode="relative" rAng="0" ptsTypes="AAA">
                                      <p:cBhvr>
                                        <p:cTn id="34" dur="2000" fill="hold"/>
                                        <p:tgtEl>
                                          <p:spTgt spid="5"/>
                                        </p:tgtEl>
                                        <p:attrNameLst>
                                          <p:attrName>ppt_x</p:attrName>
                                          <p:attrName>ppt_y</p:attrName>
                                        </p:attrNameLst>
                                      </p:cBhvr>
                                      <p:rCtr x="-6211" y="-14931"/>
                                    </p:animMotion>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8" grpId="0"/>
      <p:bldP spid="9" grpId="0"/>
      <p:bldP spid="9" grpId="1"/>
      <p:bldP spid="2" grpId="0"/>
      <p:bldP spid="3" grpId="0"/>
      <p:bldP spid="13" grpId="0"/>
      <p:bldP spid="14" grpId="0"/>
      <p:bldP spid="1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bg1">
                <a:lumMod val="75000"/>
              </a:schemeClr>
            </a:solidFill>
          </a:ln>
        </p:spPr>
        <p:txBody>
          <a:bodyPr/>
          <a:lstStyle/>
          <a:p>
            <a:pPr marL="0" indent="0">
              <a:buNone/>
            </a:pPr>
            <a:r>
              <a:rPr lang="en-US">
                <a:solidFill>
                  <a:schemeClr val="bg1">
                    <a:lumMod val="75000"/>
                  </a:schemeClr>
                </a:solidFill>
              </a:rPr>
              <a:t>NP ni </a:t>
            </a:r>
            <a:r>
              <a:rPr lang="en-US" u="sng">
                <a:solidFill>
                  <a:schemeClr val="bg1">
                    <a:lumMod val="75000"/>
                  </a:schemeClr>
                </a:solidFill>
              </a:rPr>
              <a:t>NP</a:t>
            </a:r>
            <a:br>
              <a:rPr lang="en-US">
                <a:solidFill>
                  <a:schemeClr val="bg1">
                    <a:lumMod val="75000"/>
                  </a:schemeClr>
                </a:solidFill>
              </a:rPr>
            </a:br>
            <a:r>
              <a:rPr lang="en-US">
                <a:solidFill>
                  <a:schemeClr val="bg1">
                    <a:lumMod val="75000"/>
                  </a:schemeClr>
                </a:solidFill>
              </a:rPr>
              <a:t>Jane ni teacher</a:t>
            </a:r>
          </a:p>
          <a:p>
            <a:pPr marL="0" indent="0">
              <a:buNone/>
            </a:pPr>
            <a:r>
              <a:rPr lang="en-US" b="1">
                <a:solidFill>
                  <a:schemeClr val="bg1">
                    <a:lumMod val="75000"/>
                  </a:schemeClr>
                </a:solidFill>
              </a:rPr>
              <a:t>copular clause</a:t>
            </a:r>
          </a:p>
          <a:p>
            <a:pPr marL="0" indent="0">
              <a:buNone/>
            </a:pPr>
            <a:r>
              <a:rPr lang="en-US">
                <a:solidFill>
                  <a:schemeClr val="bg1">
                    <a:lumMod val="75000"/>
                  </a:schemeClr>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 </a:t>
            </a:r>
            <a:r>
              <a:rPr lang="en-US" u="sng">
                <a:solidFill>
                  <a:schemeClr val="bg1">
                    <a:lumMod val="75000"/>
                  </a:schemeClr>
                </a:solidFill>
              </a:rPr>
              <a:t>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pseudocleft</a:t>
            </a:r>
          </a:p>
          <a:p>
            <a:pPr marL="0" indent="0">
              <a:buFont typeface="Franklin Gothic Book" panose="020B0503020102020204" pitchFamily="34" charset="0"/>
              <a:buNone/>
            </a:pPr>
            <a:r>
              <a:rPr lang="en-US">
                <a:solidFill>
                  <a:schemeClr val="bg1">
                    <a:lumMod val="75000"/>
                  </a:schemeClr>
                </a:solidFill>
              </a:rPr>
              <a:t>PrP + inversion</a:t>
            </a:r>
          </a:p>
          <a:p>
            <a:pPr marL="0" indent="0">
              <a:buFont typeface="Franklin Gothic Book" panose="020B0503020102020204" pitchFamily="34" charset="0"/>
              <a:buNone/>
            </a:pPr>
            <a:r>
              <a:rPr lang="en-US">
                <a:solidFill>
                  <a:schemeClr val="bg1">
                    <a:lumMod val="75000"/>
                  </a:schemeClr>
                </a:solidFill>
              </a:rPr>
              <a:t>NP ni </a:t>
            </a:r>
            <a:r>
              <a:rPr lang="en-US" u="sng">
                <a:solidFill>
                  <a:schemeClr val="bg1">
                    <a:lumMod val="75000"/>
                  </a:schemeClr>
                </a:solidFill>
              </a:rPr>
              <a:t>FR</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3552265"/>
            <a:ext cx="3407228" cy="1966792"/>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cleft + LD</a:t>
            </a:r>
          </a:p>
          <a:p>
            <a:pPr marL="0" indent="0">
              <a:buFont typeface="Franklin Gothic Book" panose="020B0503020102020204" pitchFamily="34" charset="0"/>
              <a:buNone/>
            </a:pPr>
            <a:r>
              <a:rPr lang="en-US">
                <a:solidFill>
                  <a:schemeClr val="bg1">
                    <a:lumMod val="75000"/>
                  </a:schemeClr>
                </a:solidFill>
              </a:rPr>
              <a:t>(NP) ni-</a:t>
            </a:r>
            <a:r>
              <a:rPr lang="en-US" u="sng">
                <a:solidFill>
                  <a:schemeClr val="bg1">
                    <a:lumMod val="75000"/>
                  </a:schemeClr>
                </a:solidFill>
              </a:rPr>
              <a:t>pro</a:t>
            </a:r>
            <a:r>
              <a:rPr lang="en-US">
                <a:solidFill>
                  <a:schemeClr val="bg1">
                    <a:lumMod val="75000"/>
                  </a:schemeClr>
                </a:solidFill>
              </a:rPr>
              <a:t> REL</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solidFill>
                  <a:schemeClr val="bg1">
                    <a:lumMod val="75000"/>
                  </a:schemeClr>
                </a:solidFill>
              </a:rPr>
              <a:t>predicational/specificational</a:t>
            </a:r>
          </a:p>
          <a:p>
            <a:pPr marL="0" indent="0" algn="r">
              <a:buFont typeface="Franklin Gothic Book" panose="020B0503020102020204" pitchFamily="34" charset="0"/>
              <a:buNone/>
            </a:pPr>
            <a:r>
              <a:rPr lang="en-US">
                <a:solidFill>
                  <a:schemeClr val="bg1">
                    <a:lumMod val="75000"/>
                  </a:schemeClr>
                </a:solidFill>
              </a:rPr>
              <a:t>focus initial/final</a:t>
            </a:r>
          </a:p>
        </p:txBody>
      </p:sp>
      <p:sp>
        <p:nvSpPr>
          <p:cNvPr id="7" name="Content Placeholder 2">
            <a:extLst>
              <a:ext uri="{FF2B5EF4-FFF2-40B4-BE49-F238E27FC236}">
                <a16:creationId xmlns:a16="http://schemas.microsoft.com/office/drawing/2014/main" id="{EADA3D5E-26E4-644C-9091-C53D6D65FB91}"/>
              </a:ext>
            </a:extLst>
          </p:cNvPr>
          <p:cNvSpPr txBox="1">
            <a:spLocks/>
          </p:cNvSpPr>
          <p:nvPr/>
        </p:nvSpPr>
        <p:spPr>
          <a:xfrm>
            <a:off x="8207828" y="1264024"/>
            <a:ext cx="3407228" cy="1855694"/>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u="sng">
                <a:solidFill>
                  <a:srgbClr val="7030A0"/>
                </a:solidFill>
              </a:rPr>
              <a:t>FR</a:t>
            </a:r>
            <a:r>
              <a:rPr lang="en-US"/>
              <a:t> ni-pro (NP)</a:t>
            </a:r>
            <a:br>
              <a:rPr lang="en-US"/>
            </a:br>
            <a:r>
              <a:rPr lang="en-US"/>
              <a:t>who teaches ni her, Jane</a:t>
            </a:r>
          </a:p>
          <a:p>
            <a:pPr marL="0" indent="0">
              <a:buFont typeface="Franklin Gothic Book" panose="020B0503020102020204" pitchFamily="34" charset="0"/>
              <a:buNone/>
            </a:pPr>
            <a:r>
              <a:rPr lang="en-US" b="1"/>
              <a:t>reverse n’we construction</a:t>
            </a:r>
          </a:p>
          <a:p>
            <a:pPr marL="0" indent="0">
              <a:buFont typeface="Franklin Gothic Book" panose="020B0503020102020204" pitchFamily="34" charset="0"/>
              <a:buNone/>
            </a:pPr>
            <a:r>
              <a:rPr lang="en-US">
                <a:solidFill>
                  <a:srgbClr val="00B050"/>
                </a:solidFill>
              </a:rPr>
              <a:t>PrP + RD</a:t>
            </a:r>
          </a:p>
        </p:txBody>
      </p:sp>
      <p:sp>
        <p:nvSpPr>
          <p:cNvPr id="8" name="Slide Number Placeholder 7">
            <a:extLst>
              <a:ext uri="{FF2B5EF4-FFF2-40B4-BE49-F238E27FC236}">
                <a16:creationId xmlns:a16="http://schemas.microsoft.com/office/drawing/2014/main" id="{8B11761F-E7CA-E04D-ABCC-3029F207B288}"/>
              </a:ext>
            </a:extLst>
          </p:cNvPr>
          <p:cNvSpPr>
            <a:spLocks noGrp="1"/>
          </p:cNvSpPr>
          <p:nvPr>
            <p:ph type="sldNum" sz="quarter" idx="12"/>
          </p:nvPr>
        </p:nvSpPr>
        <p:spPr/>
        <p:txBody>
          <a:bodyPr/>
          <a:lstStyle/>
          <a:p>
            <a:fld id="{D5675876-5BBB-A84C-A8B8-0D1D6233F6B7}" type="slidenum">
              <a:rPr lang="en-US"/>
              <a:t>61</a:t>
            </a:fld>
            <a:endParaRPr lang="en-US"/>
          </a:p>
        </p:txBody>
      </p:sp>
    </p:spTree>
    <p:extLst>
      <p:ext uri="{BB962C8B-B14F-4D97-AF65-F5344CB8AC3E}">
        <p14:creationId xmlns:p14="http://schemas.microsoft.com/office/powerpoint/2010/main" val="3923192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433900-18FF-1F44-9D77-437028C4AE3A}"/>
              </a:ext>
            </a:extLst>
          </p:cNvPr>
          <p:cNvSpPr>
            <a:spLocks noGrp="1"/>
          </p:cNvSpPr>
          <p:nvPr>
            <p:ph idx="1"/>
          </p:nvPr>
        </p:nvSpPr>
        <p:spPr>
          <a:xfrm>
            <a:off x="1371599" y="1828800"/>
            <a:ext cx="10354235" cy="4034118"/>
          </a:xfrm>
        </p:spPr>
        <p:txBody>
          <a:bodyPr>
            <a:normAutofit lnSpcReduction="10000"/>
          </a:bodyPr>
          <a:lstStyle/>
          <a:p>
            <a:pPr marL="763588" indent="-763588">
              <a:buNone/>
              <a:tabLst>
                <a:tab pos="698500" algn="l"/>
              </a:tabLst>
            </a:pPr>
            <a:r>
              <a:rPr lang="en-US"/>
              <a:t>(47)	(I’ve been referred to room B10 to find Aron. There are five people in the room. Who is Aron?)</a:t>
            </a:r>
          </a:p>
          <a:p>
            <a:pPr marL="0" indent="0">
              <a:buNone/>
              <a:tabLst>
                <a:tab pos="1465263" algn="l"/>
                <a:tab pos="2744788" algn="l"/>
              </a:tabLst>
            </a:pPr>
            <a:r>
              <a:rPr lang="en-US"/>
              <a:t>Ûyû	n’-we	Aron</a:t>
            </a:r>
            <a:br>
              <a:rPr lang="en-US"/>
            </a:br>
            <a:r>
              <a:rPr lang="en-US"/>
              <a:t>1.</a:t>
            </a:r>
            <a:r>
              <a:rPr lang="en-US" cap="small"/>
              <a:t>dem.prox</a:t>
            </a:r>
            <a:r>
              <a:rPr lang="en-US"/>
              <a:t>	</a:t>
            </a:r>
            <a:r>
              <a:rPr lang="en-US" cap="small"/>
              <a:t>cop-1.pro</a:t>
            </a:r>
            <a:r>
              <a:rPr lang="en-US"/>
              <a:t>	1.Aron</a:t>
            </a:r>
            <a:br>
              <a:rPr lang="en-US"/>
            </a:br>
            <a:r>
              <a:rPr lang="en-US"/>
              <a:t>‘This (one) is Aron.’</a:t>
            </a:r>
          </a:p>
          <a:p>
            <a:pPr marL="0" indent="0">
              <a:buNone/>
            </a:pPr>
            <a:r>
              <a:rPr lang="en-US" baseline="30000"/>
              <a:t>#</a:t>
            </a:r>
            <a:r>
              <a:rPr lang="en-US"/>
              <a:t>Aron n’we ûyû</a:t>
            </a:r>
          </a:p>
          <a:p>
            <a:pPr marL="0" indent="0">
              <a:buNone/>
            </a:pPr>
            <a:endParaRPr lang="en-US"/>
          </a:p>
          <a:p>
            <a:pPr marL="763588" indent="-763588">
              <a:buNone/>
              <a:tabLst>
                <a:tab pos="698500" algn="l"/>
              </a:tabLst>
            </a:pPr>
            <a:r>
              <a:rPr lang="en-US"/>
              <a:t>(48)	(There are two people, A and B, and your friend thinks that Aron is A, but you point at person B and say ‘Aron is the one that is this one’)</a:t>
            </a:r>
          </a:p>
          <a:p>
            <a:pPr marL="0" indent="0">
              <a:buNone/>
            </a:pPr>
            <a:r>
              <a:rPr lang="en-US"/>
              <a:t>Aron n’we ûyû.	&gt; identificational</a:t>
            </a:r>
          </a:p>
        </p:txBody>
      </p:sp>
      <p:sp>
        <p:nvSpPr>
          <p:cNvPr id="2" name="Slide Number Placeholder 1">
            <a:extLst>
              <a:ext uri="{FF2B5EF4-FFF2-40B4-BE49-F238E27FC236}">
                <a16:creationId xmlns:a16="http://schemas.microsoft.com/office/drawing/2014/main" id="{D64D3393-3882-3247-8232-BBF364DD4250}"/>
              </a:ext>
            </a:extLst>
          </p:cNvPr>
          <p:cNvSpPr>
            <a:spLocks noGrp="1"/>
          </p:cNvSpPr>
          <p:nvPr>
            <p:ph type="sldNum" sz="quarter" idx="12"/>
          </p:nvPr>
        </p:nvSpPr>
        <p:spPr/>
        <p:txBody>
          <a:bodyPr/>
          <a:lstStyle/>
          <a:p>
            <a:fld id="{D5675876-5BBB-A84C-A8B8-0D1D6233F6B7}" type="slidenum">
              <a:rPr lang="en-US"/>
              <a:t>62</a:t>
            </a:fld>
            <a:endParaRPr lang="en-US"/>
          </a:p>
        </p:txBody>
      </p:sp>
    </p:spTree>
    <p:extLst>
      <p:ext uri="{BB962C8B-B14F-4D97-AF65-F5344CB8AC3E}">
        <p14:creationId xmlns:p14="http://schemas.microsoft.com/office/powerpoint/2010/main" val="4451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3DBEC6-4B63-504E-B5D3-F6CD9CA640EB}"/>
              </a:ext>
            </a:extLst>
          </p:cNvPr>
          <p:cNvSpPr>
            <a:spLocks noGrp="1"/>
          </p:cNvSpPr>
          <p:nvPr>
            <p:ph idx="1"/>
          </p:nvPr>
        </p:nvSpPr>
        <p:spPr>
          <a:xfrm>
            <a:off x="1371599" y="1153886"/>
            <a:ext cx="10354235" cy="5166232"/>
          </a:xfrm>
        </p:spPr>
        <p:txBody>
          <a:bodyPr>
            <a:normAutofit fontScale="92500" lnSpcReduction="20000"/>
          </a:bodyPr>
          <a:lstStyle/>
          <a:p>
            <a:pPr marL="0" indent="0">
              <a:buNone/>
              <a:tabLst>
                <a:tab pos="698500" algn="l"/>
              </a:tabLst>
            </a:pPr>
            <a:r>
              <a:rPr lang="en-US"/>
              <a:t>(49)	(Who is the donkey in this play?)</a:t>
            </a:r>
          </a:p>
          <a:p>
            <a:pPr marL="0" indent="0">
              <a:buNone/>
              <a:tabLst>
                <a:tab pos="698500" algn="l"/>
                <a:tab pos="1905000" algn="l"/>
                <a:tab pos="4664075" algn="l"/>
              </a:tabLst>
            </a:pPr>
            <a:r>
              <a:rPr lang="en-US"/>
              <a:t>a.	Î-ng’oi	n’-we.	&gt; specificational copular clause</a:t>
            </a:r>
            <a:br>
              <a:rPr lang="en-US"/>
            </a:br>
            <a:r>
              <a:rPr lang="en-US"/>
              <a:t>	5-donkey	</a:t>
            </a:r>
            <a:r>
              <a:rPr lang="en-US" cap="small"/>
              <a:t>cop-1.pro</a:t>
            </a:r>
            <a:br>
              <a:rPr lang="en-US"/>
            </a:br>
            <a:r>
              <a:rPr lang="en-US"/>
              <a:t>	‘The donkey is him/her.’</a:t>
            </a:r>
          </a:p>
          <a:p>
            <a:pPr marL="0" indent="0">
              <a:buNone/>
              <a:tabLst>
                <a:tab pos="698500" algn="l"/>
                <a:tab pos="1865313" algn="l"/>
                <a:tab pos="4664075" algn="l"/>
              </a:tabLst>
            </a:pPr>
            <a:r>
              <a:rPr lang="en-US"/>
              <a:t>b.	N’-we	î-ng’oi.	&gt; copular clause with RD predicate?</a:t>
            </a:r>
            <a:br>
              <a:rPr lang="en-US"/>
            </a:br>
            <a:r>
              <a:rPr lang="en-US"/>
              <a:t>	</a:t>
            </a:r>
            <a:r>
              <a:rPr lang="en-US" cap="small"/>
              <a:t>cop-1.pro</a:t>
            </a:r>
            <a:r>
              <a:rPr lang="en-US"/>
              <a:t>	5-donkey</a:t>
            </a:r>
            <a:br>
              <a:rPr lang="en-US"/>
            </a:br>
            <a:r>
              <a:rPr lang="en-US"/>
              <a:t>	‘He/she is the one that plays the donkey’</a:t>
            </a:r>
          </a:p>
          <a:p>
            <a:pPr marL="0" indent="0">
              <a:buNone/>
              <a:tabLst>
                <a:tab pos="698500" algn="l"/>
              </a:tabLst>
            </a:pPr>
            <a:endParaRPr lang="en-US"/>
          </a:p>
          <a:p>
            <a:pPr marL="763588" indent="-763588">
              <a:buNone/>
              <a:tabLst>
                <a:tab pos="698500" algn="l"/>
              </a:tabLst>
            </a:pPr>
            <a:r>
              <a:rPr lang="en-US"/>
              <a:t>(50)	(Mr Dog does not know which animal the donkey is. Mr Goat tells Dog “this is the one who is Donkey”)</a:t>
            </a:r>
          </a:p>
          <a:p>
            <a:pPr marL="0" indent="0">
              <a:buNone/>
              <a:tabLst>
                <a:tab pos="698500" algn="l"/>
                <a:tab pos="1905000" algn="l"/>
                <a:tab pos="4664075" algn="l"/>
              </a:tabLst>
            </a:pPr>
            <a:r>
              <a:rPr lang="en-US"/>
              <a:t>a.	*Î-ng’oi	n’-we.	&gt; *pro as predicate in predicational cc</a:t>
            </a:r>
            <a:br>
              <a:rPr lang="en-US"/>
            </a:br>
            <a:r>
              <a:rPr lang="en-US"/>
              <a:t>	5-donkey	</a:t>
            </a:r>
            <a:r>
              <a:rPr lang="en-US" cap="small"/>
              <a:t>cop-1.pro</a:t>
            </a:r>
            <a:br>
              <a:rPr lang="en-US"/>
            </a:br>
            <a:r>
              <a:rPr lang="en-US"/>
              <a:t>	‘The donkey is him/her.’</a:t>
            </a:r>
          </a:p>
          <a:p>
            <a:pPr marL="0" indent="0">
              <a:buNone/>
              <a:tabLst>
                <a:tab pos="698500" algn="l"/>
                <a:tab pos="1865313" algn="l"/>
                <a:tab pos="4664075" algn="l"/>
              </a:tabLst>
            </a:pPr>
            <a:r>
              <a:rPr lang="en-US"/>
              <a:t>b.	N’-we	î-ng’oi.	&gt; identificational with RD? </a:t>
            </a:r>
            <a:br>
              <a:rPr lang="en-US"/>
            </a:br>
            <a:r>
              <a:rPr lang="en-US"/>
              <a:t>	</a:t>
            </a:r>
            <a:r>
              <a:rPr lang="en-US" cap="small"/>
              <a:t>cop-1.pro</a:t>
            </a:r>
            <a:r>
              <a:rPr lang="en-US"/>
              <a:t>	5-donkey</a:t>
            </a:r>
            <a:br>
              <a:rPr lang="en-US"/>
            </a:br>
            <a:r>
              <a:rPr lang="en-US"/>
              <a:t>	‘He/she is the donkey’</a:t>
            </a:r>
          </a:p>
        </p:txBody>
      </p:sp>
      <p:sp>
        <p:nvSpPr>
          <p:cNvPr id="2" name="Slide Number Placeholder 1">
            <a:extLst>
              <a:ext uri="{FF2B5EF4-FFF2-40B4-BE49-F238E27FC236}">
                <a16:creationId xmlns:a16="http://schemas.microsoft.com/office/drawing/2014/main" id="{8A4F6D52-D05B-5B48-85D7-3CA1669B105F}"/>
              </a:ext>
            </a:extLst>
          </p:cNvPr>
          <p:cNvSpPr>
            <a:spLocks noGrp="1"/>
          </p:cNvSpPr>
          <p:nvPr>
            <p:ph type="sldNum" sz="quarter" idx="12"/>
          </p:nvPr>
        </p:nvSpPr>
        <p:spPr/>
        <p:txBody>
          <a:bodyPr/>
          <a:lstStyle/>
          <a:p>
            <a:fld id="{D5675876-5BBB-A84C-A8B8-0D1D6233F6B7}" type="slidenum">
              <a:rPr lang="en-US"/>
              <a:t>63</a:t>
            </a:fld>
            <a:endParaRPr lang="en-US"/>
          </a:p>
        </p:txBody>
      </p:sp>
    </p:spTree>
    <p:extLst>
      <p:ext uri="{BB962C8B-B14F-4D97-AF65-F5344CB8AC3E}">
        <p14:creationId xmlns:p14="http://schemas.microsoft.com/office/powerpoint/2010/main" val="16008821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bg1">
                <a:lumMod val="75000"/>
              </a:schemeClr>
            </a:solidFill>
          </a:ln>
        </p:spPr>
        <p:txBody>
          <a:bodyPr/>
          <a:lstStyle/>
          <a:p>
            <a:pPr marL="0" indent="0">
              <a:buNone/>
            </a:pPr>
            <a:r>
              <a:rPr lang="en-US">
                <a:solidFill>
                  <a:schemeClr val="bg1">
                    <a:lumMod val="75000"/>
                  </a:schemeClr>
                </a:solidFill>
              </a:rPr>
              <a:t>NP ni </a:t>
            </a:r>
            <a:r>
              <a:rPr lang="en-US" u="sng">
                <a:solidFill>
                  <a:schemeClr val="bg1">
                    <a:lumMod val="75000"/>
                  </a:schemeClr>
                </a:solidFill>
              </a:rPr>
              <a:t>NP</a:t>
            </a:r>
            <a:br>
              <a:rPr lang="en-US">
                <a:solidFill>
                  <a:schemeClr val="bg1">
                    <a:lumMod val="75000"/>
                  </a:schemeClr>
                </a:solidFill>
              </a:rPr>
            </a:br>
            <a:r>
              <a:rPr lang="en-US">
                <a:solidFill>
                  <a:schemeClr val="bg1">
                    <a:lumMod val="75000"/>
                  </a:schemeClr>
                </a:solidFill>
              </a:rPr>
              <a:t>Jane ni teacher</a:t>
            </a:r>
          </a:p>
          <a:p>
            <a:pPr marL="0" indent="0">
              <a:buNone/>
            </a:pPr>
            <a:r>
              <a:rPr lang="en-US" b="1">
                <a:solidFill>
                  <a:schemeClr val="bg1">
                    <a:lumMod val="75000"/>
                  </a:schemeClr>
                </a:solidFill>
              </a:rPr>
              <a:t>copular clause</a:t>
            </a:r>
          </a:p>
          <a:p>
            <a:pPr marL="0" indent="0">
              <a:buNone/>
            </a:pPr>
            <a:r>
              <a:rPr lang="en-US">
                <a:solidFill>
                  <a:schemeClr val="bg1">
                    <a:lumMod val="75000"/>
                  </a:schemeClr>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bg1">
                <a:lumMod val="75000"/>
              </a:schemeClr>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FR ni </a:t>
            </a:r>
            <a:r>
              <a:rPr lang="en-US" u="sng">
                <a:solidFill>
                  <a:schemeClr val="bg1">
                    <a:lumMod val="75000"/>
                  </a:schemeClr>
                </a:solidFill>
              </a:rPr>
              <a:t>NP</a:t>
            </a:r>
            <a:br>
              <a:rPr lang="en-US">
                <a:solidFill>
                  <a:schemeClr val="bg1">
                    <a:lumMod val="75000"/>
                  </a:schemeClr>
                </a:solidFill>
              </a:rPr>
            </a:br>
            <a:r>
              <a:rPr lang="en-US">
                <a:solidFill>
                  <a:schemeClr val="bg1">
                    <a:lumMod val="75000"/>
                  </a:schemeClr>
                </a:solidFill>
              </a:rPr>
              <a:t>who teaches ni Jane</a:t>
            </a:r>
          </a:p>
          <a:p>
            <a:pPr marL="0" indent="0">
              <a:buFont typeface="Franklin Gothic Book" panose="020B0503020102020204" pitchFamily="34" charset="0"/>
              <a:buNone/>
            </a:pPr>
            <a:r>
              <a:rPr lang="en-US" b="1">
                <a:solidFill>
                  <a:schemeClr val="bg1">
                    <a:lumMod val="75000"/>
                  </a:schemeClr>
                </a:solidFill>
              </a:rPr>
              <a:t>pseudocleft</a:t>
            </a:r>
          </a:p>
          <a:p>
            <a:pPr marL="0" indent="0">
              <a:buFont typeface="Franklin Gothic Book" panose="020B0503020102020204" pitchFamily="34" charset="0"/>
              <a:buNone/>
            </a:pPr>
            <a:r>
              <a:rPr lang="en-US">
                <a:solidFill>
                  <a:schemeClr val="bg1">
                    <a:lumMod val="75000"/>
                  </a:schemeClr>
                </a:solidFill>
              </a:rPr>
              <a:t>PrP + inversion</a:t>
            </a:r>
          </a:p>
          <a:p>
            <a:pPr marL="0" indent="0">
              <a:buFont typeface="Franklin Gothic Book" panose="020B0503020102020204" pitchFamily="34" charset="0"/>
              <a:buNone/>
            </a:pPr>
            <a:r>
              <a:rPr lang="en-US">
                <a:solidFill>
                  <a:schemeClr val="bg1">
                    <a:lumMod val="75000"/>
                  </a:schemeClr>
                </a:solidFill>
              </a:rPr>
              <a:t>NP ni </a:t>
            </a:r>
            <a:r>
              <a:rPr lang="en-US" u="sng">
                <a:solidFill>
                  <a:schemeClr val="bg1">
                    <a:lumMod val="75000"/>
                  </a:schemeClr>
                </a:solidFill>
              </a:rPr>
              <a:t>FR</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3552265"/>
            <a:ext cx="3407228" cy="1966792"/>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chemeClr val="bg1">
                    <a:lumMod val="75000"/>
                  </a:schemeClr>
                </a:solidFill>
              </a:rPr>
              <a:t>cleft + LD</a:t>
            </a:r>
          </a:p>
          <a:p>
            <a:pPr marL="0" indent="0">
              <a:buFont typeface="Franklin Gothic Book" panose="020B0503020102020204" pitchFamily="34" charset="0"/>
              <a:buNone/>
            </a:pPr>
            <a:r>
              <a:rPr lang="en-US">
                <a:solidFill>
                  <a:schemeClr val="bg1">
                    <a:lumMod val="75000"/>
                  </a:schemeClr>
                </a:solidFill>
              </a:rPr>
              <a:t>(NP) ni-</a:t>
            </a:r>
            <a:r>
              <a:rPr lang="en-US" u="sng">
                <a:solidFill>
                  <a:schemeClr val="bg1">
                    <a:lumMod val="75000"/>
                  </a:schemeClr>
                </a:solidFill>
              </a:rPr>
              <a:t>pro</a:t>
            </a:r>
            <a:r>
              <a:rPr lang="en-US">
                <a:solidFill>
                  <a:schemeClr val="bg1">
                    <a:lumMod val="75000"/>
                  </a:schemeClr>
                </a:solidFill>
              </a:rPr>
              <a:t> REL</a:t>
            </a:r>
            <a:br>
              <a:rPr lang="en-US">
                <a:solidFill>
                  <a:schemeClr val="bg1">
                    <a:lumMod val="75000"/>
                  </a:schemeClr>
                </a:solidFill>
              </a:rPr>
            </a:br>
            <a:r>
              <a:rPr lang="en-US">
                <a:solidFill>
                  <a:schemeClr val="bg1">
                    <a:lumMod val="75000"/>
                  </a:schemeClr>
                </a:solidFill>
              </a:rPr>
              <a:t>Jane ni who teaches</a:t>
            </a:r>
          </a:p>
          <a:p>
            <a:pPr marL="0" indent="0">
              <a:buFont typeface="Franklin Gothic Book" panose="020B0503020102020204" pitchFamily="34" charset="0"/>
              <a:buNone/>
            </a:pPr>
            <a:r>
              <a:rPr lang="en-US" b="1">
                <a:solidFill>
                  <a:schemeClr val="bg1">
                    <a:lumMod val="75000"/>
                  </a:schemeClr>
                </a:solidFill>
              </a:rPr>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solidFill>
                  <a:schemeClr val="bg1">
                    <a:lumMod val="75000"/>
                  </a:schemeClr>
                </a:solidFill>
              </a:rPr>
              <a:t>predicational/specificational</a:t>
            </a:r>
          </a:p>
          <a:p>
            <a:pPr marL="0" indent="0" algn="r">
              <a:buFont typeface="Franklin Gothic Book" panose="020B0503020102020204" pitchFamily="34" charset="0"/>
              <a:buNone/>
            </a:pPr>
            <a:r>
              <a:rPr lang="en-US">
                <a:solidFill>
                  <a:schemeClr val="bg1">
                    <a:lumMod val="75000"/>
                  </a:schemeClr>
                </a:solidFill>
              </a:rPr>
              <a:t>focus initial/final</a:t>
            </a:r>
          </a:p>
        </p:txBody>
      </p:sp>
      <p:sp>
        <p:nvSpPr>
          <p:cNvPr id="7" name="Content Placeholder 2">
            <a:extLst>
              <a:ext uri="{FF2B5EF4-FFF2-40B4-BE49-F238E27FC236}">
                <a16:creationId xmlns:a16="http://schemas.microsoft.com/office/drawing/2014/main" id="{EADA3D5E-26E4-644C-9091-C53D6D65FB91}"/>
              </a:ext>
            </a:extLst>
          </p:cNvPr>
          <p:cNvSpPr txBox="1">
            <a:spLocks/>
          </p:cNvSpPr>
          <p:nvPr/>
        </p:nvSpPr>
        <p:spPr>
          <a:xfrm>
            <a:off x="8207828" y="602877"/>
            <a:ext cx="3407228" cy="2720787"/>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u="sng">
                <a:solidFill>
                  <a:srgbClr val="7030A0"/>
                </a:solidFill>
              </a:rPr>
              <a:t>FR</a:t>
            </a:r>
            <a:r>
              <a:rPr lang="en-US"/>
              <a:t> ni-pro (NP)</a:t>
            </a:r>
            <a:br>
              <a:rPr lang="en-US"/>
            </a:br>
            <a:r>
              <a:rPr lang="en-US"/>
              <a:t>who teaches ni her, Jane</a:t>
            </a:r>
          </a:p>
          <a:p>
            <a:pPr marL="0" indent="0">
              <a:buFont typeface="Franklin Gothic Book" panose="020B0503020102020204" pitchFamily="34" charset="0"/>
              <a:buNone/>
            </a:pPr>
            <a:r>
              <a:rPr lang="en-US" b="1"/>
              <a:t>reverse n’we construction</a:t>
            </a:r>
          </a:p>
          <a:p>
            <a:pPr marL="0" indent="0">
              <a:buFont typeface="Franklin Gothic Book" panose="020B0503020102020204" pitchFamily="34" charset="0"/>
              <a:buNone/>
            </a:pPr>
            <a:r>
              <a:rPr lang="en-US">
                <a:solidFill>
                  <a:srgbClr val="00B050"/>
                </a:solidFill>
              </a:rPr>
              <a:t>PrP + RD</a:t>
            </a:r>
          </a:p>
          <a:p>
            <a:pPr marL="0" indent="0">
              <a:buNone/>
            </a:pPr>
            <a:r>
              <a:rPr lang="en-US" u="sng">
                <a:solidFill>
                  <a:srgbClr val="7030A0"/>
                </a:solidFill>
              </a:rPr>
              <a:t>NP</a:t>
            </a:r>
            <a:r>
              <a:rPr lang="en-US"/>
              <a:t> ni-</a:t>
            </a:r>
            <a:r>
              <a:rPr lang="en-US" u="sng">
                <a:solidFill>
                  <a:srgbClr val="7030A0"/>
                </a:solidFill>
              </a:rPr>
              <a:t>pro</a:t>
            </a:r>
            <a:r>
              <a:rPr lang="en-US"/>
              <a:t> (NP)</a:t>
            </a:r>
            <a:br>
              <a:rPr lang="en-US"/>
            </a:br>
            <a:r>
              <a:rPr lang="en-US"/>
              <a:t>Jane ni her, the teacher</a:t>
            </a:r>
          </a:p>
        </p:txBody>
      </p:sp>
      <p:sp>
        <p:nvSpPr>
          <p:cNvPr id="8" name="Slide Number Placeholder 7">
            <a:extLst>
              <a:ext uri="{FF2B5EF4-FFF2-40B4-BE49-F238E27FC236}">
                <a16:creationId xmlns:a16="http://schemas.microsoft.com/office/drawing/2014/main" id="{D41550CF-EB9A-7847-A485-199B80E25062}"/>
              </a:ext>
            </a:extLst>
          </p:cNvPr>
          <p:cNvSpPr>
            <a:spLocks noGrp="1"/>
          </p:cNvSpPr>
          <p:nvPr>
            <p:ph type="sldNum" sz="quarter" idx="12"/>
          </p:nvPr>
        </p:nvSpPr>
        <p:spPr/>
        <p:txBody>
          <a:bodyPr/>
          <a:lstStyle/>
          <a:p>
            <a:fld id="{D5675876-5BBB-A84C-A8B8-0D1D6233F6B7}" type="slidenum">
              <a:rPr lang="en-US"/>
              <a:t>64</a:t>
            </a:fld>
            <a:endParaRPr lang="en-US"/>
          </a:p>
        </p:txBody>
      </p:sp>
    </p:spTree>
    <p:extLst>
      <p:ext uri="{BB962C8B-B14F-4D97-AF65-F5344CB8AC3E}">
        <p14:creationId xmlns:p14="http://schemas.microsoft.com/office/powerpoint/2010/main" val="33860122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E5F0-C01D-824F-9F79-29BA83BEE611}"/>
              </a:ext>
            </a:extLst>
          </p:cNvPr>
          <p:cNvSpPr>
            <a:spLocks noGrp="1"/>
          </p:cNvSpPr>
          <p:nvPr>
            <p:ph type="title"/>
          </p:nvPr>
        </p:nvSpPr>
        <p:spPr/>
        <p:txBody>
          <a:bodyPr/>
          <a:lstStyle/>
          <a:p>
            <a:r>
              <a:rPr lang="en-US"/>
              <a:t>The map of the mine field</a:t>
            </a:r>
          </a:p>
        </p:txBody>
      </p:sp>
      <p:sp>
        <p:nvSpPr>
          <p:cNvPr id="3" name="Content Placeholder 2">
            <a:extLst>
              <a:ext uri="{FF2B5EF4-FFF2-40B4-BE49-F238E27FC236}">
                <a16:creationId xmlns:a16="http://schemas.microsoft.com/office/drawing/2014/main" id="{B91E9BBD-546B-F04D-A8C5-06A64153F6D0}"/>
              </a:ext>
            </a:extLst>
          </p:cNvPr>
          <p:cNvSpPr>
            <a:spLocks noGrp="1"/>
          </p:cNvSpPr>
          <p:nvPr>
            <p:ph idx="1"/>
          </p:nvPr>
        </p:nvSpPr>
        <p:spPr>
          <a:xfrm>
            <a:off x="1371599" y="2229330"/>
            <a:ext cx="2590801" cy="3289727"/>
          </a:xfrm>
          <a:ln>
            <a:solidFill>
              <a:schemeClr val="tx2"/>
            </a:solidFill>
          </a:ln>
        </p:spPr>
        <p:txBody>
          <a:bodyPr/>
          <a:lstStyle/>
          <a:p>
            <a:pPr marL="0" indent="0">
              <a:buNone/>
            </a:pPr>
            <a:r>
              <a:rPr lang="en-US"/>
              <a:t>NP ni </a:t>
            </a:r>
            <a:r>
              <a:rPr lang="en-US" u="sng">
                <a:solidFill>
                  <a:srgbClr val="7030A0"/>
                </a:solidFill>
              </a:rPr>
              <a:t>NP</a:t>
            </a:r>
            <a:br>
              <a:rPr lang="en-US"/>
            </a:br>
            <a:r>
              <a:rPr lang="en-US"/>
              <a:t>Jane ni teacher</a:t>
            </a:r>
          </a:p>
          <a:p>
            <a:pPr marL="0" indent="0">
              <a:buNone/>
            </a:pPr>
            <a:r>
              <a:rPr lang="en-US" b="1"/>
              <a:t>copular clause</a:t>
            </a:r>
          </a:p>
          <a:p>
            <a:pPr marL="0" indent="0">
              <a:buNone/>
            </a:pPr>
            <a:r>
              <a:rPr lang="en-US">
                <a:solidFill>
                  <a:srgbClr val="00B050"/>
                </a:solidFill>
              </a:rPr>
              <a:t>PrP + inversion</a:t>
            </a:r>
          </a:p>
        </p:txBody>
      </p:sp>
      <p:sp>
        <p:nvSpPr>
          <p:cNvPr id="4" name="Content Placeholder 2">
            <a:extLst>
              <a:ext uri="{FF2B5EF4-FFF2-40B4-BE49-F238E27FC236}">
                <a16:creationId xmlns:a16="http://schemas.microsoft.com/office/drawing/2014/main" id="{337F742D-0673-C94E-93E7-6E508188E675}"/>
              </a:ext>
            </a:extLst>
          </p:cNvPr>
          <p:cNvSpPr txBox="1">
            <a:spLocks/>
          </p:cNvSpPr>
          <p:nvPr/>
        </p:nvSpPr>
        <p:spPr>
          <a:xfrm>
            <a:off x="4512128" y="2216203"/>
            <a:ext cx="3145972" cy="3302854"/>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t>FR ni </a:t>
            </a:r>
            <a:r>
              <a:rPr lang="en-US" u="sng">
                <a:solidFill>
                  <a:srgbClr val="7030A0"/>
                </a:solidFill>
              </a:rPr>
              <a:t>NP</a:t>
            </a:r>
            <a:br>
              <a:rPr lang="en-US"/>
            </a:br>
            <a:r>
              <a:rPr lang="en-US"/>
              <a:t>who teaches ni Jane</a:t>
            </a:r>
          </a:p>
          <a:p>
            <a:pPr marL="0" indent="0">
              <a:buFont typeface="Franklin Gothic Book" panose="020B0503020102020204" pitchFamily="34" charset="0"/>
              <a:buNone/>
            </a:pPr>
            <a:r>
              <a:rPr lang="en-US" b="1"/>
              <a:t>pseudocleft</a:t>
            </a:r>
          </a:p>
          <a:p>
            <a:pPr marL="0" indent="0">
              <a:buFont typeface="Franklin Gothic Book" panose="020B0503020102020204" pitchFamily="34" charset="0"/>
              <a:buNone/>
            </a:pPr>
            <a:r>
              <a:rPr lang="en-US">
                <a:solidFill>
                  <a:srgbClr val="00B050"/>
                </a:solidFill>
              </a:rPr>
              <a:t>PrP + inversion</a:t>
            </a:r>
          </a:p>
          <a:p>
            <a:pPr marL="0" indent="0">
              <a:buFont typeface="Franklin Gothic Book" panose="020B0503020102020204" pitchFamily="34" charset="0"/>
              <a:buNone/>
            </a:pPr>
            <a:r>
              <a:rPr lang="en-US"/>
              <a:t>NP ni </a:t>
            </a:r>
            <a:r>
              <a:rPr lang="en-US" u="sng">
                <a:solidFill>
                  <a:srgbClr val="7030A0"/>
                </a:solidFill>
              </a:rPr>
              <a:t>FR</a:t>
            </a:r>
            <a:br>
              <a:rPr lang="en-US"/>
            </a:br>
            <a:r>
              <a:rPr lang="en-US"/>
              <a:t>Jane ni who teaches</a:t>
            </a:r>
          </a:p>
          <a:p>
            <a:pPr marL="0" indent="0">
              <a:buFont typeface="Franklin Gothic Book" panose="020B0503020102020204" pitchFamily="34" charset="0"/>
              <a:buNone/>
            </a:pPr>
            <a:r>
              <a:rPr lang="en-US" b="1"/>
              <a:t>reverse pseudocleft</a:t>
            </a:r>
          </a:p>
        </p:txBody>
      </p:sp>
      <p:sp>
        <p:nvSpPr>
          <p:cNvPr id="5" name="Content Placeholder 2">
            <a:extLst>
              <a:ext uri="{FF2B5EF4-FFF2-40B4-BE49-F238E27FC236}">
                <a16:creationId xmlns:a16="http://schemas.microsoft.com/office/drawing/2014/main" id="{9093CF5F-3E1E-0141-9A67-0E10AA285CEE}"/>
              </a:ext>
            </a:extLst>
          </p:cNvPr>
          <p:cNvSpPr txBox="1">
            <a:spLocks/>
          </p:cNvSpPr>
          <p:nvPr/>
        </p:nvSpPr>
        <p:spPr>
          <a:xfrm>
            <a:off x="8207829" y="3552265"/>
            <a:ext cx="3407228" cy="1966792"/>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a:solidFill>
                  <a:srgbClr val="00B050"/>
                </a:solidFill>
              </a:rPr>
              <a:t>cleft + LD</a:t>
            </a:r>
          </a:p>
          <a:p>
            <a:pPr marL="0" indent="0">
              <a:buFont typeface="Franklin Gothic Book" panose="020B0503020102020204" pitchFamily="34" charset="0"/>
              <a:buNone/>
            </a:pPr>
            <a:r>
              <a:rPr lang="en-US"/>
              <a:t>(NP) ni-</a:t>
            </a:r>
            <a:r>
              <a:rPr lang="en-US" u="sng">
                <a:solidFill>
                  <a:srgbClr val="7030A0"/>
                </a:solidFill>
              </a:rPr>
              <a:t>pro</a:t>
            </a:r>
            <a:r>
              <a:rPr lang="en-US"/>
              <a:t> REL</a:t>
            </a:r>
            <a:br>
              <a:rPr lang="en-US"/>
            </a:br>
            <a:r>
              <a:rPr lang="en-US"/>
              <a:t>Jane ni who teaches</a:t>
            </a:r>
          </a:p>
          <a:p>
            <a:pPr marL="0" indent="0">
              <a:buFont typeface="Franklin Gothic Book" panose="020B0503020102020204" pitchFamily="34" charset="0"/>
              <a:buNone/>
            </a:pPr>
            <a:r>
              <a:rPr lang="en-US" b="1"/>
              <a:t>n’we construction</a:t>
            </a:r>
          </a:p>
        </p:txBody>
      </p:sp>
      <p:sp>
        <p:nvSpPr>
          <p:cNvPr id="6" name="Content Placeholder 2">
            <a:extLst>
              <a:ext uri="{FF2B5EF4-FFF2-40B4-BE49-F238E27FC236}">
                <a16:creationId xmlns:a16="http://schemas.microsoft.com/office/drawing/2014/main" id="{F456BCDB-C275-0F47-9FA9-253C539F088C}"/>
              </a:ext>
            </a:extLst>
          </p:cNvPr>
          <p:cNvSpPr txBox="1">
            <a:spLocks/>
          </p:cNvSpPr>
          <p:nvPr/>
        </p:nvSpPr>
        <p:spPr>
          <a:xfrm>
            <a:off x="7674426" y="5747658"/>
            <a:ext cx="3940631" cy="859971"/>
          </a:xfrm>
          <a:prstGeom prst="rect">
            <a:avLst/>
          </a:prstGeom>
          <a:ln>
            <a:solidFill>
              <a:schemeClr val="bg1">
                <a:lumMod val="75000"/>
              </a:schemeClr>
            </a:solidFill>
          </a:ln>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r">
              <a:buFont typeface="Franklin Gothic Book" panose="020B0503020102020204" pitchFamily="34" charset="0"/>
              <a:buNone/>
            </a:pPr>
            <a:r>
              <a:rPr lang="en-US">
                <a:solidFill>
                  <a:schemeClr val="bg1">
                    <a:lumMod val="75000"/>
                  </a:schemeClr>
                </a:solidFill>
              </a:rPr>
              <a:t>predicational/specificational</a:t>
            </a:r>
          </a:p>
          <a:p>
            <a:pPr marL="0" indent="0" algn="r">
              <a:buFont typeface="Franklin Gothic Book" panose="020B0503020102020204" pitchFamily="34" charset="0"/>
              <a:buNone/>
            </a:pPr>
            <a:r>
              <a:rPr lang="en-US">
                <a:solidFill>
                  <a:schemeClr val="bg1">
                    <a:lumMod val="75000"/>
                  </a:schemeClr>
                </a:solidFill>
              </a:rPr>
              <a:t>focus initial/final</a:t>
            </a:r>
          </a:p>
        </p:txBody>
      </p:sp>
      <p:sp>
        <p:nvSpPr>
          <p:cNvPr id="7" name="Content Placeholder 2">
            <a:extLst>
              <a:ext uri="{FF2B5EF4-FFF2-40B4-BE49-F238E27FC236}">
                <a16:creationId xmlns:a16="http://schemas.microsoft.com/office/drawing/2014/main" id="{EADA3D5E-26E4-644C-9091-C53D6D65FB91}"/>
              </a:ext>
            </a:extLst>
          </p:cNvPr>
          <p:cNvSpPr txBox="1">
            <a:spLocks/>
          </p:cNvSpPr>
          <p:nvPr/>
        </p:nvSpPr>
        <p:spPr>
          <a:xfrm>
            <a:off x="8207828" y="602877"/>
            <a:ext cx="3407228" cy="2720787"/>
          </a:xfrm>
          <a:prstGeom prst="rect">
            <a:avLst/>
          </a:prstGeom>
          <a:ln>
            <a:solidFill>
              <a:schemeClr val="tx2"/>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u="sng">
                <a:solidFill>
                  <a:srgbClr val="7030A0"/>
                </a:solidFill>
              </a:rPr>
              <a:t>FR</a:t>
            </a:r>
            <a:r>
              <a:rPr lang="en-US"/>
              <a:t> ni-pro (NP)</a:t>
            </a:r>
            <a:br>
              <a:rPr lang="en-US"/>
            </a:br>
            <a:r>
              <a:rPr lang="en-US"/>
              <a:t>who teaches ni her Jane</a:t>
            </a:r>
          </a:p>
          <a:p>
            <a:pPr marL="0" indent="0">
              <a:buFont typeface="Franklin Gothic Book" panose="020B0503020102020204" pitchFamily="34" charset="0"/>
              <a:buNone/>
            </a:pPr>
            <a:r>
              <a:rPr lang="en-US" b="1"/>
              <a:t>reverse n’we construction</a:t>
            </a:r>
          </a:p>
          <a:p>
            <a:pPr marL="0" indent="0">
              <a:buFont typeface="Franklin Gothic Book" panose="020B0503020102020204" pitchFamily="34" charset="0"/>
              <a:buNone/>
            </a:pPr>
            <a:r>
              <a:rPr lang="en-US">
                <a:solidFill>
                  <a:srgbClr val="00B050"/>
                </a:solidFill>
              </a:rPr>
              <a:t>PrP + RD</a:t>
            </a:r>
          </a:p>
          <a:p>
            <a:pPr marL="0" indent="0">
              <a:buNone/>
            </a:pPr>
            <a:r>
              <a:rPr lang="en-US" u="sng">
                <a:solidFill>
                  <a:srgbClr val="7030A0"/>
                </a:solidFill>
              </a:rPr>
              <a:t>NP</a:t>
            </a:r>
            <a:r>
              <a:rPr lang="en-US"/>
              <a:t> ni-pro (NP)</a:t>
            </a:r>
            <a:br>
              <a:rPr lang="en-US"/>
            </a:br>
            <a:r>
              <a:rPr lang="en-US"/>
              <a:t>Jane ni her (the teacher)</a:t>
            </a:r>
          </a:p>
        </p:txBody>
      </p:sp>
      <p:sp>
        <p:nvSpPr>
          <p:cNvPr id="8" name="Slide Number Placeholder 7">
            <a:extLst>
              <a:ext uri="{FF2B5EF4-FFF2-40B4-BE49-F238E27FC236}">
                <a16:creationId xmlns:a16="http://schemas.microsoft.com/office/drawing/2014/main" id="{B5203D1A-14A0-E54F-A978-19AB317BADEC}"/>
              </a:ext>
            </a:extLst>
          </p:cNvPr>
          <p:cNvSpPr>
            <a:spLocks noGrp="1"/>
          </p:cNvSpPr>
          <p:nvPr>
            <p:ph type="sldNum" sz="quarter" idx="12"/>
          </p:nvPr>
        </p:nvSpPr>
        <p:spPr/>
        <p:txBody>
          <a:bodyPr/>
          <a:lstStyle/>
          <a:p>
            <a:fld id="{D5675876-5BBB-A84C-A8B8-0D1D6233F6B7}" type="slidenum">
              <a:rPr lang="en-US"/>
              <a:t>65</a:t>
            </a:fld>
            <a:endParaRPr lang="en-US"/>
          </a:p>
        </p:txBody>
      </p:sp>
    </p:spTree>
    <p:extLst>
      <p:ext uri="{BB962C8B-B14F-4D97-AF65-F5344CB8AC3E}">
        <p14:creationId xmlns:p14="http://schemas.microsoft.com/office/powerpoint/2010/main" val="11852913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5FC47-F403-7345-A112-5BA111E8BD32}"/>
              </a:ext>
            </a:extLst>
          </p:cNvPr>
          <p:cNvSpPr>
            <a:spLocks noGrp="1"/>
          </p:cNvSpPr>
          <p:nvPr>
            <p:ph type="title"/>
          </p:nvPr>
        </p:nvSpPr>
        <p:spPr/>
        <p:txBody>
          <a:bodyPr/>
          <a:lstStyle/>
          <a:p>
            <a:r>
              <a:rPr lang="en-US"/>
              <a:t>Summary</a:t>
            </a:r>
          </a:p>
        </p:txBody>
      </p:sp>
      <p:sp>
        <p:nvSpPr>
          <p:cNvPr id="3" name="Content Placeholder 2">
            <a:extLst>
              <a:ext uri="{FF2B5EF4-FFF2-40B4-BE49-F238E27FC236}">
                <a16:creationId xmlns:a16="http://schemas.microsoft.com/office/drawing/2014/main" id="{C6FF43D1-E75B-5342-9C18-F7AE61F1B8B9}"/>
              </a:ext>
            </a:extLst>
          </p:cNvPr>
          <p:cNvSpPr>
            <a:spLocks noGrp="1"/>
          </p:cNvSpPr>
          <p:nvPr>
            <p:ph idx="1"/>
          </p:nvPr>
        </p:nvSpPr>
        <p:spPr>
          <a:xfrm>
            <a:off x="1371600" y="2286000"/>
            <a:ext cx="4585448" cy="4034118"/>
          </a:xfrm>
          <a:ln>
            <a:solidFill>
              <a:srgbClr val="000000"/>
            </a:solidFill>
          </a:ln>
        </p:spPr>
        <p:txBody>
          <a:bodyPr/>
          <a:lstStyle/>
          <a:p>
            <a:r>
              <a:rPr lang="en-US"/>
              <a:t>NP = NP</a:t>
            </a:r>
          </a:p>
          <a:p>
            <a:r>
              <a:rPr lang="en-US"/>
              <a:t>FR = NP</a:t>
            </a:r>
          </a:p>
          <a:p>
            <a:r>
              <a:rPr lang="en-US"/>
              <a:t>NP = FR</a:t>
            </a:r>
          </a:p>
          <a:p>
            <a:pPr marL="0" indent="0">
              <a:buNone/>
            </a:pPr>
            <a:r>
              <a:rPr lang="en-US"/>
              <a:t>PrP structure + inversion</a:t>
            </a:r>
          </a:p>
          <a:p>
            <a:pPr>
              <a:buFontTx/>
              <a:buChar char="-"/>
            </a:pPr>
            <a:r>
              <a:rPr lang="en-US"/>
              <a:t>either underlying order</a:t>
            </a:r>
          </a:p>
          <a:p>
            <a:pPr>
              <a:buFontTx/>
              <a:buChar char="-"/>
            </a:pPr>
            <a:r>
              <a:rPr lang="en-US"/>
              <a:t>subj move = predicational</a:t>
            </a:r>
          </a:p>
          <a:p>
            <a:pPr>
              <a:buFontTx/>
              <a:buChar char="-"/>
            </a:pPr>
            <a:r>
              <a:rPr lang="en-US"/>
              <a:t>predicate move = specificational</a:t>
            </a:r>
          </a:p>
          <a:p>
            <a:pPr>
              <a:buFontTx/>
              <a:buChar char="-"/>
            </a:pPr>
            <a:r>
              <a:rPr lang="en-US"/>
              <a:t>focus default post-copula</a:t>
            </a:r>
          </a:p>
        </p:txBody>
      </p:sp>
      <p:sp>
        <p:nvSpPr>
          <p:cNvPr id="4" name="Content Placeholder 2">
            <a:extLst>
              <a:ext uri="{FF2B5EF4-FFF2-40B4-BE49-F238E27FC236}">
                <a16:creationId xmlns:a16="http://schemas.microsoft.com/office/drawing/2014/main" id="{A19530AB-417E-E44D-8E27-E9801A77553C}"/>
              </a:ext>
            </a:extLst>
          </p:cNvPr>
          <p:cNvSpPr txBox="1">
            <a:spLocks/>
          </p:cNvSpPr>
          <p:nvPr/>
        </p:nvSpPr>
        <p:spPr>
          <a:xfrm>
            <a:off x="6889376" y="4679577"/>
            <a:ext cx="4585448" cy="1640541"/>
          </a:xfrm>
          <a:prstGeom prst="rect">
            <a:avLst/>
          </a:prstGeom>
          <a:ln>
            <a:solidFill>
              <a:srgbClr val="000000"/>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r>
              <a:rPr lang="en-US"/>
              <a:t>NP</a:t>
            </a:r>
            <a:r>
              <a:rPr lang="en-US" baseline="-25000"/>
              <a:t>i</a:t>
            </a:r>
            <a:r>
              <a:rPr lang="en-US"/>
              <a:t> ni-pro</a:t>
            </a:r>
            <a:r>
              <a:rPr lang="en-US" baseline="-25000"/>
              <a:t>i</a:t>
            </a:r>
            <a:r>
              <a:rPr lang="en-US"/>
              <a:t> REL</a:t>
            </a:r>
          </a:p>
          <a:p>
            <a:pPr marL="0" indent="0">
              <a:buFont typeface="Franklin Gothic Book" panose="020B0503020102020204" pitchFamily="34" charset="0"/>
              <a:buNone/>
            </a:pPr>
            <a:r>
              <a:rPr lang="en-US"/>
              <a:t>Cleft structure with LD NP</a:t>
            </a:r>
          </a:p>
          <a:p>
            <a:pPr marL="0" indent="0">
              <a:buFont typeface="Franklin Gothic Book" panose="020B0503020102020204" pitchFamily="34" charset="0"/>
              <a:buNone/>
            </a:pPr>
            <a:r>
              <a:rPr lang="en-US"/>
              <a:t>exhaustive focus on NP&amp;pro</a:t>
            </a:r>
          </a:p>
        </p:txBody>
      </p:sp>
      <p:sp>
        <p:nvSpPr>
          <p:cNvPr id="5" name="Content Placeholder 2">
            <a:extLst>
              <a:ext uri="{FF2B5EF4-FFF2-40B4-BE49-F238E27FC236}">
                <a16:creationId xmlns:a16="http://schemas.microsoft.com/office/drawing/2014/main" id="{A2DB78E9-A015-BC4C-805A-45A6FEE2A652}"/>
              </a:ext>
            </a:extLst>
          </p:cNvPr>
          <p:cNvSpPr txBox="1">
            <a:spLocks/>
          </p:cNvSpPr>
          <p:nvPr/>
        </p:nvSpPr>
        <p:spPr>
          <a:xfrm>
            <a:off x="6889376" y="1428750"/>
            <a:ext cx="4585448" cy="2578474"/>
          </a:xfrm>
          <a:prstGeom prst="rect">
            <a:avLst/>
          </a:prstGeom>
          <a:ln>
            <a:solidFill>
              <a:srgbClr val="000000"/>
            </a:solidFill>
          </a:ln>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400" b="0" i="0" kern="1200" baseline="0">
                <a:solidFill>
                  <a:schemeClr val="tx2"/>
                </a:solidFill>
                <a:latin typeface="Calibri Light" panose="020F0302020204030204" pitchFamily="34" charset="0"/>
                <a:ea typeface="+mn-ea"/>
                <a:cs typeface="Calibri Light" panose="020F0302020204030204" pitchFamily="34" charset="0"/>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0" kern="1200" baseline="0">
                <a:solidFill>
                  <a:schemeClr val="tx2"/>
                </a:solidFill>
                <a:latin typeface="Calibri Light" panose="020F0302020204030204" pitchFamily="34" charset="0"/>
                <a:ea typeface="+mn-ea"/>
                <a:cs typeface="Calibri Light" panose="020F0302020204030204" pitchFamily="34" charset="0"/>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b="0" i="0" kern="1200" baseline="0">
                <a:solidFill>
                  <a:schemeClr val="tx2"/>
                </a:solidFill>
                <a:latin typeface="Calibri Light" panose="020F0302020204030204" pitchFamily="34" charset="0"/>
                <a:ea typeface="+mn-ea"/>
                <a:cs typeface="Calibri Light" panose="020F0302020204030204" pitchFamily="34" charset="0"/>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r>
              <a:rPr lang="en-US"/>
              <a:t>NP ni-pro (NP)</a:t>
            </a:r>
          </a:p>
          <a:p>
            <a:r>
              <a:rPr lang="en-US"/>
              <a:t>FR ni-pro (NP)</a:t>
            </a:r>
          </a:p>
          <a:p>
            <a:pPr marL="0" indent="0">
              <a:buNone/>
            </a:pPr>
            <a:r>
              <a:rPr lang="en-US"/>
              <a:t>PrP structure with RD</a:t>
            </a:r>
          </a:p>
          <a:p>
            <a:pPr>
              <a:buFontTx/>
              <a:buChar char="-"/>
            </a:pPr>
            <a:r>
              <a:rPr lang="en-US"/>
              <a:t>pro can only be subject</a:t>
            </a:r>
          </a:p>
          <a:p>
            <a:pPr>
              <a:buFontTx/>
              <a:buChar char="-"/>
            </a:pPr>
            <a:r>
              <a:rPr lang="en-US"/>
              <a:t>exhaustive focus pre-copula</a:t>
            </a:r>
          </a:p>
        </p:txBody>
      </p:sp>
      <p:sp>
        <p:nvSpPr>
          <p:cNvPr id="6" name="Slide Number Placeholder 5">
            <a:extLst>
              <a:ext uri="{FF2B5EF4-FFF2-40B4-BE49-F238E27FC236}">
                <a16:creationId xmlns:a16="http://schemas.microsoft.com/office/drawing/2014/main" id="{C19ED016-83CD-5842-B2EC-917D0EC64C56}"/>
              </a:ext>
            </a:extLst>
          </p:cNvPr>
          <p:cNvSpPr>
            <a:spLocks noGrp="1"/>
          </p:cNvSpPr>
          <p:nvPr>
            <p:ph type="sldNum" sz="quarter" idx="12"/>
          </p:nvPr>
        </p:nvSpPr>
        <p:spPr/>
        <p:txBody>
          <a:bodyPr/>
          <a:lstStyle/>
          <a:p>
            <a:fld id="{D5675876-5BBB-A84C-A8B8-0D1D6233F6B7}" type="slidenum">
              <a:rPr lang="en-US"/>
              <a:t>66</a:t>
            </a:fld>
            <a:endParaRPr lang="en-US"/>
          </a:p>
        </p:txBody>
      </p:sp>
    </p:spTree>
    <p:extLst>
      <p:ext uri="{BB962C8B-B14F-4D97-AF65-F5344CB8AC3E}">
        <p14:creationId xmlns:p14="http://schemas.microsoft.com/office/powerpoint/2010/main" val="2677576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386C0-94C9-C948-B2A9-33902EE1CB23}"/>
              </a:ext>
            </a:extLst>
          </p:cNvPr>
          <p:cNvSpPr>
            <a:spLocks noGrp="1"/>
          </p:cNvSpPr>
          <p:nvPr>
            <p:ph type="title"/>
          </p:nvPr>
        </p:nvSpPr>
        <p:spPr/>
        <p:txBody>
          <a:bodyPr/>
          <a:lstStyle/>
          <a:p>
            <a:r>
              <a:rPr lang="en-US"/>
              <a:t>Next steps</a:t>
            </a:r>
          </a:p>
        </p:txBody>
      </p:sp>
      <p:sp>
        <p:nvSpPr>
          <p:cNvPr id="3" name="Content Placeholder 2">
            <a:extLst>
              <a:ext uri="{FF2B5EF4-FFF2-40B4-BE49-F238E27FC236}">
                <a16:creationId xmlns:a16="http://schemas.microsoft.com/office/drawing/2014/main" id="{E8B3172D-8B69-B24B-9EFD-BFA09A58490D}"/>
              </a:ext>
            </a:extLst>
          </p:cNvPr>
          <p:cNvSpPr>
            <a:spLocks noGrp="1"/>
          </p:cNvSpPr>
          <p:nvPr>
            <p:ph idx="1"/>
          </p:nvPr>
        </p:nvSpPr>
        <p:spPr>
          <a:xfrm>
            <a:off x="1371599" y="1611086"/>
            <a:ext cx="10354235" cy="4709032"/>
          </a:xfrm>
        </p:spPr>
        <p:txBody>
          <a:bodyPr>
            <a:normAutofit fontScale="92500"/>
          </a:bodyPr>
          <a:lstStyle/>
          <a:p>
            <a:r>
              <a:rPr lang="en-US"/>
              <a:t>How does the precise focus interpretation map onto/follow from these structures?</a:t>
            </a:r>
          </a:p>
          <a:p>
            <a:endParaRPr lang="en-US"/>
          </a:p>
          <a:p>
            <a:endParaRPr lang="en-US"/>
          </a:p>
          <a:p>
            <a:pPr marL="0" indent="0">
              <a:buNone/>
            </a:pPr>
            <a:endParaRPr lang="en-US"/>
          </a:p>
          <a:p>
            <a:r>
              <a:rPr lang="en-US"/>
              <a:t>What about secondary predicates (‘consider Kîmathi smart/a teacher’)?</a:t>
            </a:r>
          </a:p>
          <a:p>
            <a:r>
              <a:rPr lang="en-US"/>
              <a:t>What about the NP ni pro sequences?</a:t>
            </a:r>
          </a:p>
          <a:p>
            <a:r>
              <a:rPr lang="en-US"/>
              <a:t>Is ni a focus particle throughout (with zero copula), as Abels &amp; Muriungi 2008 propose?</a:t>
            </a:r>
          </a:p>
          <a:p>
            <a:r>
              <a:rPr lang="en-US"/>
              <a:t>What about negation? Predict cleft to negate V and PrP to negate copula</a:t>
            </a:r>
          </a:p>
          <a:p>
            <a:r>
              <a:rPr lang="en-US"/>
              <a:t>Crosslinguistic tendencies – cop/pro in Kinande (Schneider-Zioga &amp; Mutaka 2015), Nyakyusa (Persohn 2017)</a:t>
            </a:r>
          </a:p>
        </p:txBody>
      </p:sp>
      <p:sp>
        <p:nvSpPr>
          <p:cNvPr id="4" name="Slide Number Placeholder 3">
            <a:extLst>
              <a:ext uri="{FF2B5EF4-FFF2-40B4-BE49-F238E27FC236}">
                <a16:creationId xmlns:a16="http://schemas.microsoft.com/office/drawing/2014/main" id="{906BBC28-C289-EA48-993A-E5B4386436E9}"/>
              </a:ext>
            </a:extLst>
          </p:cNvPr>
          <p:cNvSpPr>
            <a:spLocks noGrp="1"/>
          </p:cNvSpPr>
          <p:nvPr>
            <p:ph type="sldNum" sz="quarter" idx="12"/>
          </p:nvPr>
        </p:nvSpPr>
        <p:spPr/>
        <p:txBody>
          <a:bodyPr/>
          <a:lstStyle/>
          <a:p>
            <a:fld id="{D5675876-5BBB-A84C-A8B8-0D1D6233F6B7}" type="slidenum">
              <a:rPr lang="en-US"/>
              <a:t>67</a:t>
            </a:fld>
            <a:endParaRPr lang="en-US"/>
          </a:p>
        </p:txBody>
      </p:sp>
      <p:graphicFrame>
        <p:nvGraphicFramePr>
          <p:cNvPr id="5" name="Table 4">
            <a:extLst>
              <a:ext uri="{FF2B5EF4-FFF2-40B4-BE49-F238E27FC236}">
                <a16:creationId xmlns:a16="http://schemas.microsoft.com/office/drawing/2014/main" id="{D508A030-7B0C-AE4F-9DC7-6F98A1A802ED}"/>
              </a:ext>
            </a:extLst>
          </p:cNvPr>
          <p:cNvGraphicFramePr>
            <a:graphicFrameLocks noGrp="1"/>
          </p:cNvGraphicFramePr>
          <p:nvPr>
            <p:extLst>
              <p:ext uri="{D42A27DB-BD31-4B8C-83A1-F6EECF244321}">
                <p14:modId xmlns:p14="http://schemas.microsoft.com/office/powerpoint/2010/main" val="967688230"/>
              </p:ext>
            </p:extLst>
          </p:nvPr>
        </p:nvGraphicFramePr>
        <p:xfrm>
          <a:off x="1169023" y="2171700"/>
          <a:ext cx="10333607" cy="1234821"/>
        </p:xfrm>
        <a:graphic>
          <a:graphicData uri="http://schemas.openxmlformats.org/drawingml/2006/table">
            <a:tbl>
              <a:tblPr firstRow="1" firstCol="1" bandRow="1">
                <a:tableStyleId>{5C22544A-7EE6-4342-B048-85BDC9FD1C3A}</a:tableStyleId>
              </a:tblPr>
              <a:tblGrid>
                <a:gridCol w="1087748">
                  <a:extLst>
                    <a:ext uri="{9D8B030D-6E8A-4147-A177-3AD203B41FA5}">
                      <a16:colId xmlns:a16="http://schemas.microsoft.com/office/drawing/2014/main" val="3455046698"/>
                    </a:ext>
                  </a:extLst>
                </a:gridCol>
                <a:gridCol w="1192423">
                  <a:extLst>
                    <a:ext uri="{9D8B030D-6E8A-4147-A177-3AD203B41FA5}">
                      <a16:colId xmlns:a16="http://schemas.microsoft.com/office/drawing/2014/main" val="2070026811"/>
                    </a:ext>
                  </a:extLst>
                </a:gridCol>
                <a:gridCol w="1235588">
                  <a:extLst>
                    <a:ext uri="{9D8B030D-6E8A-4147-A177-3AD203B41FA5}">
                      <a16:colId xmlns:a16="http://schemas.microsoft.com/office/drawing/2014/main" val="1412470851"/>
                    </a:ext>
                  </a:extLst>
                </a:gridCol>
                <a:gridCol w="1375837">
                  <a:extLst>
                    <a:ext uri="{9D8B030D-6E8A-4147-A177-3AD203B41FA5}">
                      <a16:colId xmlns:a16="http://schemas.microsoft.com/office/drawing/2014/main" val="2839404596"/>
                    </a:ext>
                  </a:extLst>
                </a:gridCol>
                <a:gridCol w="1305017">
                  <a:extLst>
                    <a:ext uri="{9D8B030D-6E8A-4147-A177-3AD203B41FA5}">
                      <a16:colId xmlns:a16="http://schemas.microsoft.com/office/drawing/2014/main" val="399940446"/>
                    </a:ext>
                  </a:extLst>
                </a:gridCol>
                <a:gridCol w="1393795">
                  <a:extLst>
                    <a:ext uri="{9D8B030D-6E8A-4147-A177-3AD203B41FA5}">
                      <a16:colId xmlns:a16="http://schemas.microsoft.com/office/drawing/2014/main" val="3994491333"/>
                    </a:ext>
                  </a:extLst>
                </a:gridCol>
                <a:gridCol w="1855433">
                  <a:extLst>
                    <a:ext uri="{9D8B030D-6E8A-4147-A177-3AD203B41FA5}">
                      <a16:colId xmlns:a16="http://schemas.microsoft.com/office/drawing/2014/main" val="2373413425"/>
                    </a:ext>
                  </a:extLst>
                </a:gridCol>
                <a:gridCol w="887766">
                  <a:extLst>
                    <a:ext uri="{9D8B030D-6E8A-4147-A177-3AD203B41FA5}">
                      <a16:colId xmlns:a16="http://schemas.microsoft.com/office/drawing/2014/main" val="435952559"/>
                    </a:ext>
                  </a:extLst>
                </a:gridCol>
              </a:tblGrid>
              <a:tr h="508000">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Form</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‘only’</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‘even’</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incomplete correction</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universal quantifiers</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non-specific indefinites</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mention-some context</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‘some’</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extLst>
                  <a:ext uri="{0D108BD9-81ED-4DB2-BD59-A6C34878D82A}">
                    <a16:rowId xmlns:a16="http://schemas.microsoft.com/office/drawing/2014/main" val="2179934912"/>
                  </a:ext>
                </a:extLst>
              </a:tr>
              <a:tr h="0">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Pseudo</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sym typeface="Wingdings" pitchFamily="2" charset="2"/>
                        </a:rPr>
                        <a:t></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x</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‘no’</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x (subsets)</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x</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x</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x</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extLst>
                  <a:ext uri="{0D108BD9-81ED-4DB2-BD59-A6C34878D82A}">
                    <a16:rowId xmlns:a16="http://schemas.microsoft.com/office/drawing/2014/main" val="765473139"/>
                  </a:ext>
                </a:extLst>
              </a:tr>
              <a:tr h="0">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N’we</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sym typeface="Wingdings" pitchFamily="2" charset="2"/>
                        </a:rPr>
                        <a:t></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x</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‘no’</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x (subsets)</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x</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x</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tc>
                  <a:txBody>
                    <a:bodyPr/>
                    <a:lstStyle/>
                    <a:p>
                      <a:pPr algn="just" fontAlgn="base">
                        <a:lnSpc>
                          <a:spcPct val="115000"/>
                        </a:lnSpc>
                        <a:spcAft>
                          <a:spcPts val="0"/>
                        </a:spcAft>
                      </a:pPr>
                      <a:r>
                        <a:rPr lang="en-US" sz="1800" b="0" i="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sym typeface="Wingdings" pitchFamily="2" charset="2"/>
                        </a:rPr>
                        <a:t></a:t>
                      </a:r>
                      <a:endParaRPr lang="en-US" sz="180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68580" marR="68580" marT="9525" marB="0"/>
                </a:tc>
                <a:extLst>
                  <a:ext uri="{0D108BD9-81ED-4DB2-BD59-A6C34878D82A}">
                    <a16:rowId xmlns:a16="http://schemas.microsoft.com/office/drawing/2014/main" val="2924806537"/>
                  </a:ext>
                </a:extLst>
              </a:tr>
            </a:tbl>
          </a:graphicData>
        </a:graphic>
      </p:graphicFrame>
    </p:spTree>
    <p:extLst>
      <p:ext uri="{BB962C8B-B14F-4D97-AF65-F5344CB8AC3E}">
        <p14:creationId xmlns:p14="http://schemas.microsoft.com/office/powerpoint/2010/main" val="32331145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D741A-D253-9644-A755-78F1010A9449}"/>
              </a:ext>
            </a:extLst>
          </p:cNvPr>
          <p:cNvSpPr>
            <a:spLocks noGrp="1"/>
          </p:cNvSpPr>
          <p:nvPr>
            <p:ph type="title"/>
          </p:nvPr>
        </p:nvSpPr>
        <p:spPr/>
        <p:txBody>
          <a:bodyPr/>
          <a:lstStyle/>
          <a:p>
            <a:r>
              <a:rPr lang="en-US"/>
              <a:t>Thanks!</a:t>
            </a:r>
          </a:p>
        </p:txBody>
      </p:sp>
      <p:sp>
        <p:nvSpPr>
          <p:cNvPr id="3" name="Content Placeholder 2">
            <a:extLst>
              <a:ext uri="{FF2B5EF4-FFF2-40B4-BE49-F238E27FC236}">
                <a16:creationId xmlns:a16="http://schemas.microsoft.com/office/drawing/2014/main" id="{C9FDE65E-E2FC-E34E-97C6-BD62913E728A}"/>
              </a:ext>
            </a:extLst>
          </p:cNvPr>
          <p:cNvSpPr>
            <a:spLocks noGrp="1"/>
          </p:cNvSpPr>
          <p:nvPr>
            <p:ph idx="1"/>
          </p:nvPr>
        </p:nvSpPr>
        <p:spPr>
          <a:xfrm>
            <a:off x="1371599" y="2471058"/>
            <a:ext cx="6934201" cy="3849060"/>
          </a:xfrm>
        </p:spPr>
        <p:txBody>
          <a:bodyPr/>
          <a:lstStyle/>
          <a:p>
            <a:pPr marL="0" indent="0">
              <a:buNone/>
            </a:pPr>
            <a:r>
              <a:rPr lang="en-US"/>
              <a:t>https://bantusyntaxinformationstructure.com</a:t>
            </a:r>
          </a:p>
          <a:p>
            <a:pPr marL="0" indent="0">
              <a:buNone/>
            </a:pPr>
            <a:endParaRPr lang="en-US"/>
          </a:p>
          <a:p>
            <a:pPr marL="0" indent="0">
              <a:buNone/>
            </a:pPr>
            <a:endParaRPr lang="en-US"/>
          </a:p>
          <a:p>
            <a:pPr marL="0" indent="0">
              <a:buNone/>
            </a:pPr>
            <a:endParaRPr lang="en-US"/>
          </a:p>
          <a:p>
            <a:pPr marL="0" indent="0">
              <a:buNone/>
            </a:pPr>
            <a:r>
              <a:rPr lang="en-US"/>
              <a:t>We thank Onesmus Mvuambi Kamwara, Philip Muruthi Nyamu, Dennis Muriuki Katheru, and Tabitha for their judgements and explanations, and Jutta Hartmann, Zhen Li, and Elisabeth Kerr for feedback. All errors and misrepresentations are our responsibility.</a:t>
            </a:r>
          </a:p>
        </p:txBody>
      </p:sp>
      <p:pic>
        <p:nvPicPr>
          <p:cNvPr id="4" name="Picture 3">
            <a:extLst>
              <a:ext uri="{FF2B5EF4-FFF2-40B4-BE49-F238E27FC236}">
                <a16:creationId xmlns:a16="http://schemas.microsoft.com/office/drawing/2014/main" id="{81C069C9-9BE7-DA49-AC2F-B6B9443E2B47}"/>
              </a:ext>
            </a:extLst>
          </p:cNvPr>
          <p:cNvPicPr>
            <a:picLocks noChangeAspect="1"/>
          </p:cNvPicPr>
          <p:nvPr/>
        </p:nvPicPr>
        <p:blipFill>
          <a:blip r:embed="rId2"/>
          <a:stretch>
            <a:fillRect/>
          </a:stretch>
        </p:blipFill>
        <p:spPr>
          <a:xfrm>
            <a:off x="8716809" y="1578003"/>
            <a:ext cx="2713597" cy="2817585"/>
          </a:xfrm>
          <a:prstGeom prst="rect">
            <a:avLst/>
          </a:prstGeom>
        </p:spPr>
      </p:pic>
      <p:sp>
        <p:nvSpPr>
          <p:cNvPr id="5" name="Slide Number Placeholder 4">
            <a:extLst>
              <a:ext uri="{FF2B5EF4-FFF2-40B4-BE49-F238E27FC236}">
                <a16:creationId xmlns:a16="http://schemas.microsoft.com/office/drawing/2014/main" id="{ECDE0705-7496-FF40-BE7B-A6E4B9B8AAE7}"/>
              </a:ext>
            </a:extLst>
          </p:cNvPr>
          <p:cNvSpPr>
            <a:spLocks noGrp="1"/>
          </p:cNvSpPr>
          <p:nvPr>
            <p:ph type="sldNum" sz="quarter" idx="12"/>
          </p:nvPr>
        </p:nvSpPr>
        <p:spPr/>
        <p:txBody>
          <a:bodyPr/>
          <a:lstStyle/>
          <a:p>
            <a:fld id="{D5675876-5BBB-A84C-A8B8-0D1D6233F6B7}" type="slidenum">
              <a:rPr lang="en-US"/>
              <a:t>68</a:t>
            </a:fld>
            <a:endParaRPr lang="en-US"/>
          </a:p>
        </p:txBody>
      </p:sp>
    </p:spTree>
    <p:extLst>
      <p:ext uri="{BB962C8B-B14F-4D97-AF65-F5344CB8AC3E}">
        <p14:creationId xmlns:p14="http://schemas.microsoft.com/office/powerpoint/2010/main" val="36208970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45CD5-A570-5145-A08F-715FB1C5347B}"/>
              </a:ext>
            </a:extLst>
          </p:cNvPr>
          <p:cNvSpPr>
            <a:spLocks noGrp="1"/>
          </p:cNvSpPr>
          <p:nvPr>
            <p:ph type="title"/>
          </p:nvPr>
        </p:nvSpPr>
        <p:spPr/>
        <p:txBody>
          <a:bodyPr/>
          <a:lstStyle/>
          <a:p>
            <a:r>
              <a:rPr lang="en-US"/>
              <a:t>English pseudocleft and topic-focus mapping</a:t>
            </a:r>
          </a:p>
        </p:txBody>
      </p:sp>
      <p:sp>
        <p:nvSpPr>
          <p:cNvPr id="3" name="Content Placeholder 2">
            <a:extLst>
              <a:ext uri="{FF2B5EF4-FFF2-40B4-BE49-F238E27FC236}">
                <a16:creationId xmlns:a16="http://schemas.microsoft.com/office/drawing/2014/main" id="{F4014896-9511-C94F-A515-DF7D0B33DB06}"/>
              </a:ext>
            </a:extLst>
          </p:cNvPr>
          <p:cNvSpPr>
            <a:spLocks noGrp="1"/>
          </p:cNvSpPr>
          <p:nvPr>
            <p:ph idx="1"/>
          </p:nvPr>
        </p:nvSpPr>
        <p:spPr/>
        <p:txBody>
          <a:bodyPr>
            <a:normAutofit/>
          </a:bodyPr>
          <a:lstStyle/>
          <a:p>
            <a:pPr marL="0" indent="0">
              <a:buNone/>
            </a:pPr>
            <a:r>
              <a:rPr lang="en-US"/>
              <a:t>(51) A: Who was the culprit? (John or Bill?)</a:t>
            </a:r>
          </a:p>
          <a:p>
            <a:r>
              <a:rPr lang="en-US"/>
              <a:t>B’: JOHN was the culprit. [predicational]</a:t>
            </a:r>
          </a:p>
          <a:p>
            <a:r>
              <a:rPr lang="en-US"/>
              <a:t>B”: The culprit was JOHN. [specificational]</a:t>
            </a:r>
          </a:p>
          <a:p>
            <a:pPr marL="0" indent="0">
              <a:buNone/>
              <a:tabLst>
                <a:tab pos="6215063" algn="l"/>
              </a:tabLst>
            </a:pPr>
            <a:r>
              <a:rPr lang="en-US"/>
              <a:t>	(Heycock and Kroch, 2002, 148)</a:t>
            </a:r>
          </a:p>
          <a:p>
            <a:pPr marL="0" indent="0">
              <a:buNone/>
            </a:pPr>
            <a:r>
              <a:rPr lang="en-US"/>
              <a:t>(52) A: What was John? (Was John the culprit or the victim?)</a:t>
            </a:r>
          </a:p>
          <a:p>
            <a:r>
              <a:rPr lang="en-US"/>
              <a:t>B’: John was the CULPRIT. [predicational]</a:t>
            </a:r>
          </a:p>
          <a:p>
            <a:r>
              <a:rPr lang="en-US"/>
              <a:t>B”:*The CULPRIT was John. [specificational]</a:t>
            </a:r>
          </a:p>
          <a:p>
            <a:pPr marL="0" indent="0">
              <a:buNone/>
              <a:tabLst>
                <a:tab pos="6175375" algn="l"/>
              </a:tabLst>
            </a:pPr>
            <a:r>
              <a:rPr lang="en-US"/>
              <a:t>	(Heycock and Kroch, 2002, 149)</a:t>
            </a:r>
          </a:p>
          <a:p>
            <a:pPr marL="0" indent="0">
              <a:buNone/>
            </a:pPr>
            <a:endParaRPr lang="en-US"/>
          </a:p>
          <a:p>
            <a:endParaRPr lang="en-US"/>
          </a:p>
        </p:txBody>
      </p:sp>
      <p:sp>
        <p:nvSpPr>
          <p:cNvPr id="4" name="Slide Number Placeholder 3">
            <a:extLst>
              <a:ext uri="{FF2B5EF4-FFF2-40B4-BE49-F238E27FC236}">
                <a16:creationId xmlns:a16="http://schemas.microsoft.com/office/drawing/2014/main" id="{F21F6BB6-7509-8D4B-AEF7-09314203DEA0}"/>
              </a:ext>
            </a:extLst>
          </p:cNvPr>
          <p:cNvSpPr>
            <a:spLocks noGrp="1"/>
          </p:cNvSpPr>
          <p:nvPr>
            <p:ph type="sldNum" sz="quarter" idx="12"/>
          </p:nvPr>
        </p:nvSpPr>
        <p:spPr/>
        <p:txBody>
          <a:bodyPr/>
          <a:lstStyle/>
          <a:p>
            <a:fld id="{D5675876-5BBB-A84C-A8B8-0D1D6233F6B7}" type="slidenum">
              <a:rPr lang="en-US"/>
              <a:t>69</a:t>
            </a:fld>
            <a:endParaRPr lang="en-US"/>
          </a:p>
        </p:txBody>
      </p:sp>
    </p:spTree>
    <p:extLst>
      <p:ext uri="{BB962C8B-B14F-4D97-AF65-F5344CB8AC3E}">
        <p14:creationId xmlns:p14="http://schemas.microsoft.com/office/powerpoint/2010/main" val="32688838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D529B9-AEF9-814E-81C9-15B4C3F43EF8}"/>
              </a:ext>
            </a:extLst>
          </p:cNvPr>
          <p:cNvSpPr>
            <a:spLocks noGrp="1"/>
          </p:cNvSpPr>
          <p:nvPr>
            <p:ph idx="1"/>
          </p:nvPr>
        </p:nvSpPr>
        <p:spPr>
          <a:xfrm>
            <a:off x="1371599" y="1012371"/>
            <a:ext cx="10354235" cy="5307747"/>
          </a:xfrm>
        </p:spPr>
        <p:txBody>
          <a:bodyPr>
            <a:normAutofit fontScale="92500" lnSpcReduction="20000"/>
          </a:bodyPr>
          <a:lstStyle/>
          <a:p>
            <a:pPr marL="0" lvl="0" indent="0">
              <a:buNone/>
              <a:tabLst>
                <a:tab pos="709613" algn="l"/>
              </a:tabLst>
            </a:pPr>
            <a:r>
              <a:rPr lang="en-US"/>
              <a:t>(53)</a:t>
            </a:r>
          </a:p>
          <a:p>
            <a:pPr marL="0" lvl="0" indent="0">
              <a:buNone/>
              <a:tabLst>
                <a:tab pos="709613" algn="l"/>
                <a:tab pos="1281113" algn="l"/>
                <a:tab pos="2301875" algn="l"/>
                <a:tab pos="3324225" algn="l"/>
                <a:tab pos="4879975" algn="l"/>
              </a:tabLst>
            </a:pPr>
            <a:r>
              <a:rPr lang="en-US"/>
              <a:t>a.	Í m̀bí î́rî́ mbooroní î́nó?</a:t>
            </a:r>
            <a:br>
              <a:rPr lang="en-US"/>
            </a:br>
            <a:r>
              <a:rPr lang="en-US"/>
              <a:t>	ni	m-bi	î-rî	m-booro-ni	î-no?</a:t>
            </a:r>
            <a:br>
              <a:rPr lang="en-US"/>
            </a:br>
            <a:r>
              <a:rPr lang="en-US"/>
              <a:t>	</a:t>
            </a:r>
            <a:r>
              <a:rPr lang="en-US" cap="small"/>
              <a:t>cop</a:t>
            </a:r>
            <a:r>
              <a:rPr lang="en-US"/>
              <a:t>	9-what	9</a:t>
            </a:r>
            <a:r>
              <a:rPr lang="en-US" cap="small"/>
              <a:t>sm</a:t>
            </a:r>
            <a:r>
              <a:rPr lang="en-US"/>
              <a:t>-be	9-bag-</a:t>
            </a:r>
            <a:r>
              <a:rPr lang="en-US" cap="small"/>
              <a:t>loc</a:t>
            </a:r>
            <a:r>
              <a:rPr lang="en-US"/>
              <a:t>	9-</a:t>
            </a:r>
            <a:r>
              <a:rPr lang="en-US" cap="small"/>
              <a:t>dem.prox</a:t>
            </a:r>
            <a:br>
              <a:rPr lang="en-US"/>
            </a:br>
            <a:r>
              <a:rPr lang="en-US"/>
              <a:t>	'What is in this bag?’</a:t>
            </a:r>
          </a:p>
          <a:p>
            <a:pPr marL="0" indent="0">
              <a:buNone/>
              <a:tabLst>
                <a:tab pos="709613" algn="l"/>
              </a:tabLst>
            </a:pPr>
            <a:r>
              <a:rPr lang="en-US"/>
              <a:t> </a:t>
            </a:r>
          </a:p>
          <a:p>
            <a:pPr marL="0" lvl="0" indent="0">
              <a:buNone/>
              <a:tabLst>
                <a:tab pos="709613" algn="l"/>
                <a:tab pos="1231900" algn="l"/>
                <a:tab pos="2887663" algn="l"/>
                <a:tab pos="3995738" algn="l"/>
                <a:tab pos="5365750" algn="l"/>
              </a:tabLst>
            </a:pPr>
            <a:r>
              <a:rPr lang="en-US"/>
              <a:t>b.	(You have a strong suspicion there is something in the bag.)</a:t>
            </a:r>
            <a:br>
              <a:rPr lang="en-US"/>
            </a:br>
            <a:r>
              <a:rPr lang="en-US"/>
              <a:t>	Í m̀bíyoó î́rî́ mbooroní î́no?</a:t>
            </a:r>
            <a:br>
              <a:rPr lang="en-US"/>
            </a:br>
            <a:r>
              <a:rPr lang="en-US"/>
              <a:t>	ni	m-bi-</a:t>
            </a:r>
            <a:r>
              <a:rPr lang="en-US" b="1"/>
              <a:t>yo</a:t>
            </a:r>
            <a:r>
              <a:rPr lang="en-US"/>
              <a:t>	î-rî	m-booro-ni	î-no</a:t>
            </a:r>
            <a:br>
              <a:rPr lang="en-US"/>
            </a:br>
            <a:r>
              <a:rPr lang="en-US"/>
              <a:t>	</a:t>
            </a:r>
            <a:r>
              <a:rPr lang="en-US" cap="small"/>
              <a:t>cop	</a:t>
            </a:r>
            <a:r>
              <a:rPr lang="en-US"/>
              <a:t>9-what-9.</a:t>
            </a:r>
            <a:r>
              <a:rPr lang="en-US" cap="small"/>
              <a:t>pro</a:t>
            </a:r>
            <a:r>
              <a:rPr lang="en-US"/>
              <a:t>	9</a:t>
            </a:r>
            <a:r>
              <a:rPr lang="en-US" cap="small"/>
              <a:t>sm</a:t>
            </a:r>
            <a:r>
              <a:rPr lang="en-US"/>
              <a:t>-be	9-bag-</a:t>
            </a:r>
            <a:r>
              <a:rPr lang="en-US" cap="small"/>
              <a:t>loc</a:t>
            </a:r>
            <a:r>
              <a:rPr lang="en-US"/>
              <a:t>	9-</a:t>
            </a:r>
            <a:r>
              <a:rPr lang="en-US" cap="small"/>
              <a:t>dem.prox</a:t>
            </a:r>
            <a:br>
              <a:rPr lang="en-US"/>
            </a:br>
            <a:r>
              <a:rPr lang="en-US"/>
              <a:t>	'What exactly is in this bag?’</a:t>
            </a:r>
          </a:p>
          <a:p>
            <a:pPr marL="0" indent="0">
              <a:buNone/>
              <a:tabLst>
                <a:tab pos="709613" algn="l"/>
              </a:tabLst>
            </a:pPr>
            <a:r>
              <a:rPr lang="en-US"/>
              <a:t> </a:t>
            </a:r>
          </a:p>
          <a:p>
            <a:pPr marL="0" lvl="0" indent="0">
              <a:buNone/>
              <a:tabLst>
                <a:tab pos="709613" algn="l"/>
                <a:tab pos="1419225" algn="l"/>
                <a:tab pos="2974975" algn="l"/>
                <a:tab pos="4568825" algn="l"/>
                <a:tab pos="6037263" algn="l"/>
              </a:tabLst>
            </a:pPr>
            <a:r>
              <a:rPr lang="en-US"/>
              <a:t>(54)	(Two boys are quarelling.)</a:t>
            </a:r>
            <a:br>
              <a:rPr lang="en-US"/>
            </a:br>
            <a:r>
              <a:rPr lang="en-US"/>
              <a:t>	n' û́ûwéé (w)árííngire û́yû ûngí?</a:t>
            </a:r>
            <a:br>
              <a:rPr lang="en-US"/>
            </a:br>
            <a:r>
              <a:rPr lang="en-US"/>
              <a:t>	ni	ûû-</a:t>
            </a:r>
            <a:r>
              <a:rPr lang="en-US" b="1"/>
              <a:t>we</a:t>
            </a:r>
            <a:r>
              <a:rPr lang="en-US"/>
              <a:t>	a-riing-ire	ûyû	û-ngi</a:t>
            </a:r>
            <a:br>
              <a:rPr lang="en-US"/>
            </a:br>
            <a:r>
              <a:rPr lang="en-US"/>
              <a:t>	</a:t>
            </a:r>
            <a:r>
              <a:rPr lang="en-US" cap="small"/>
              <a:t>cop</a:t>
            </a:r>
            <a:r>
              <a:rPr lang="en-US"/>
              <a:t>	1.who-1.</a:t>
            </a:r>
            <a:r>
              <a:rPr lang="en-US" cap="small"/>
              <a:t>pro</a:t>
            </a:r>
            <a:r>
              <a:rPr lang="en-US"/>
              <a:t>	1sm-hit-</a:t>
            </a:r>
            <a:r>
              <a:rPr lang="en-US" cap="small"/>
              <a:t>pfv</a:t>
            </a:r>
            <a:r>
              <a:rPr lang="en-US"/>
              <a:t>	1.</a:t>
            </a:r>
            <a:r>
              <a:rPr lang="en-US" cap="small"/>
              <a:t>dem</a:t>
            </a:r>
            <a:r>
              <a:rPr lang="en-US"/>
              <a:t>.</a:t>
            </a:r>
            <a:r>
              <a:rPr lang="en-US" cap="small"/>
              <a:t>med</a:t>
            </a:r>
            <a:r>
              <a:rPr lang="en-US"/>
              <a:t>	1-other</a:t>
            </a:r>
            <a:br>
              <a:rPr lang="en-US"/>
            </a:br>
            <a:r>
              <a:rPr lang="en-US"/>
              <a:t>	'Who (is the one who) hit the other?'</a:t>
            </a:r>
          </a:p>
          <a:p>
            <a:pPr marL="0" indent="0">
              <a:buNone/>
              <a:tabLst>
                <a:tab pos="709613" algn="l"/>
              </a:tabLst>
            </a:pPr>
            <a:endParaRPr lang="en-US"/>
          </a:p>
        </p:txBody>
      </p:sp>
      <p:sp>
        <p:nvSpPr>
          <p:cNvPr id="2" name="Slide Number Placeholder 1">
            <a:extLst>
              <a:ext uri="{FF2B5EF4-FFF2-40B4-BE49-F238E27FC236}">
                <a16:creationId xmlns:a16="http://schemas.microsoft.com/office/drawing/2014/main" id="{D3C9B6B8-2DEA-8145-AB31-C0B38B8AA271}"/>
              </a:ext>
            </a:extLst>
          </p:cNvPr>
          <p:cNvSpPr>
            <a:spLocks noGrp="1"/>
          </p:cNvSpPr>
          <p:nvPr>
            <p:ph type="sldNum" sz="quarter" idx="12"/>
          </p:nvPr>
        </p:nvSpPr>
        <p:spPr/>
        <p:txBody>
          <a:bodyPr/>
          <a:lstStyle/>
          <a:p>
            <a:fld id="{D5675876-5BBB-A84C-A8B8-0D1D6233F6B7}" type="slidenum">
              <a:rPr lang="en-US"/>
              <a:t>70</a:t>
            </a:fld>
            <a:endParaRPr lang="en-US"/>
          </a:p>
        </p:txBody>
      </p:sp>
    </p:spTree>
    <p:extLst>
      <p:ext uri="{BB962C8B-B14F-4D97-AF65-F5344CB8AC3E}">
        <p14:creationId xmlns:p14="http://schemas.microsoft.com/office/powerpoint/2010/main" val="8441058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C6633-B7B1-FB41-99E1-78BA57EECC3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B9EBA5C-E90A-454C-8921-F86C6E505212}"/>
              </a:ext>
            </a:extLst>
          </p:cNvPr>
          <p:cNvSpPr>
            <a:spLocks noGrp="1"/>
          </p:cNvSpPr>
          <p:nvPr>
            <p:ph idx="1"/>
          </p:nvPr>
        </p:nvSpPr>
        <p:spPr/>
        <p:txBody>
          <a:bodyPr/>
          <a:lstStyle/>
          <a:p>
            <a:pPr marL="0" indent="0">
              <a:buNone/>
            </a:pPr>
            <a:r>
              <a:rPr lang="en-US"/>
              <a:t>Gwegû	û-rî	îthe	w-a	tw-aána.</a:t>
            </a:r>
            <a:br>
              <a:rPr lang="en-US"/>
            </a:br>
            <a:r>
              <a:rPr lang="en-US"/>
              <a:t>2sg.pro	2sg.sm-be	1.father	1-conn	13-children</a:t>
            </a:r>
            <a:br>
              <a:rPr lang="en-US"/>
            </a:br>
            <a:r>
              <a:rPr lang="en-US"/>
              <a:t>‘You are the father of the children.’</a:t>
            </a:r>
          </a:p>
          <a:p>
            <a:pPr marL="0" indent="0">
              <a:buNone/>
            </a:pPr>
            <a:endParaRPr lang="en-US"/>
          </a:p>
          <a:p>
            <a:pPr marL="0" indent="0">
              <a:buNone/>
            </a:pPr>
            <a:r>
              <a:rPr lang="en-US"/>
              <a:t>îthe	w-a	tw-aána 	i	gwegû.</a:t>
            </a:r>
            <a:br>
              <a:rPr lang="en-US"/>
            </a:br>
            <a:r>
              <a:rPr lang="en-US"/>
              <a:t>1.father	1-conn	13-children	cop	2sg.pro</a:t>
            </a:r>
            <a:br>
              <a:rPr lang="en-US"/>
            </a:br>
            <a:r>
              <a:rPr lang="en-US"/>
              <a:t>‘The father of the children is you.’</a:t>
            </a:r>
          </a:p>
        </p:txBody>
      </p:sp>
      <p:sp>
        <p:nvSpPr>
          <p:cNvPr id="4" name="Slide Number Placeholder 3">
            <a:extLst>
              <a:ext uri="{FF2B5EF4-FFF2-40B4-BE49-F238E27FC236}">
                <a16:creationId xmlns:a16="http://schemas.microsoft.com/office/drawing/2014/main" id="{E4AA3265-225B-3749-93FE-A2E37985126F}"/>
              </a:ext>
            </a:extLst>
          </p:cNvPr>
          <p:cNvSpPr>
            <a:spLocks noGrp="1"/>
          </p:cNvSpPr>
          <p:nvPr>
            <p:ph type="sldNum" sz="quarter" idx="12"/>
          </p:nvPr>
        </p:nvSpPr>
        <p:spPr/>
        <p:txBody>
          <a:bodyPr/>
          <a:lstStyle/>
          <a:p>
            <a:fld id="{D5675876-5BBB-A84C-A8B8-0D1D6233F6B7}" type="slidenum">
              <a:rPr lang="en-US"/>
              <a:t>71</a:t>
            </a:fld>
            <a:endParaRPr lang="en-US"/>
          </a:p>
        </p:txBody>
      </p:sp>
    </p:spTree>
    <p:extLst>
      <p:ext uri="{BB962C8B-B14F-4D97-AF65-F5344CB8AC3E}">
        <p14:creationId xmlns:p14="http://schemas.microsoft.com/office/powerpoint/2010/main" val="1149303989"/>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A2E40"/>
      </a:dk2>
      <a:lt2>
        <a:srgbClr val="EBE7DD"/>
      </a:lt2>
      <a:accent1>
        <a:srgbClr val="69A1AB"/>
      </a:accent1>
      <a:accent2>
        <a:srgbClr val="F2C418"/>
      </a:accent2>
      <a:accent3>
        <a:srgbClr val="87492C"/>
      </a:accent3>
      <a:accent4>
        <a:srgbClr val="4A845E"/>
      </a:accent4>
      <a:accent5>
        <a:srgbClr val="DC9528"/>
      </a:accent5>
      <a:accent6>
        <a:srgbClr val="9A5D78"/>
      </a:accent6>
      <a:hlink>
        <a:srgbClr val="66C8E3"/>
      </a:hlink>
      <a:folHlink>
        <a:srgbClr val="B162A1"/>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17F9D331-421E-442F-B033-AF5B21A448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{E92119B8-E08A-7D49-8F2F-4758A480436E}tf10001072</Template>
  <TotalTime>2846</TotalTime>
  <Words>1520</Words>
  <Application>Microsoft Macintosh PowerPoint</Application>
  <PresentationFormat>Widescreen</PresentationFormat>
  <Paragraphs>757</Paragraphs>
  <Slides>71</Slides>
  <Notes>16</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71</vt:i4>
      </vt:variant>
    </vt:vector>
  </HeadingPairs>
  <TitlesOfParts>
    <vt:vector size="77" baseType="lpstr">
      <vt:lpstr>Calibri</vt:lpstr>
      <vt:lpstr>Calibri Light</vt:lpstr>
      <vt:lpstr>Franklin Gothic Book</vt:lpstr>
      <vt:lpstr>Times New Roman</vt:lpstr>
      <vt:lpstr>Wingdings</vt:lpstr>
      <vt:lpstr>Crop</vt:lpstr>
      <vt:lpstr>What we found is (not just) a focus construction</vt:lpstr>
      <vt:lpstr>BaSIS</vt:lpstr>
      <vt:lpstr>Team</vt:lpstr>
      <vt:lpstr>PowerPoint Presentation</vt:lpstr>
      <vt:lpstr>PowerPoint Presentation</vt:lpstr>
      <vt:lpstr>Pseudocleft</vt:lpstr>
      <vt:lpstr>N’we construction</vt:lpstr>
      <vt:lpstr>The mine field</vt:lpstr>
      <vt:lpstr>Reverse pseudocleft</vt:lpstr>
      <vt:lpstr>Mapping the mine field</vt:lpstr>
      <vt:lpstr>Copular clauses and (reverse) pseudoclefts</vt:lpstr>
      <vt:lpstr>The mine field</vt:lpstr>
      <vt:lpstr>PowerPoint Presentation</vt:lpstr>
      <vt:lpstr>PowerPoint Presentation</vt:lpstr>
      <vt:lpstr>PowerPoint Presentation</vt:lpstr>
      <vt:lpstr>The mine field</vt:lpstr>
      <vt:lpstr>The mine field</vt:lpstr>
      <vt:lpstr>PowerPoint Presentation</vt:lpstr>
      <vt:lpstr>The mine field</vt:lpstr>
      <vt:lpstr>The mine field</vt:lpstr>
      <vt:lpstr>PowerPoint Presentation</vt:lpstr>
      <vt:lpstr>PowerPoint Presentation</vt:lpstr>
      <vt:lpstr>PowerPoint Presentation</vt:lpstr>
      <vt:lpstr>PowerPoint Presentation</vt:lpstr>
      <vt:lpstr>PowerPoint Presentation</vt:lpstr>
      <vt:lpstr>PowerPoint Presentation</vt:lpstr>
      <vt:lpstr>The mine field</vt:lpstr>
      <vt:lpstr>The mine field</vt:lpstr>
      <vt:lpstr>PowerPoint Presentation</vt:lpstr>
      <vt:lpstr>The mine field</vt:lpstr>
      <vt:lpstr>PowerPoint Presentation</vt:lpstr>
      <vt:lpstr>The mine field</vt:lpstr>
      <vt:lpstr>(reverse) Pseudoclefts</vt:lpstr>
      <vt:lpstr>N’we construction</vt:lpstr>
      <vt:lpstr>The mine field</vt:lpstr>
      <vt:lpstr>PowerPoint Presentation</vt:lpstr>
      <vt:lpstr>PowerPoint Presentation</vt:lpstr>
      <vt:lpstr>Is it a copular clause?</vt:lpstr>
      <vt:lpstr>PowerPoint Presentation</vt:lpstr>
      <vt:lpstr>PowerPoint Presentation</vt:lpstr>
      <vt:lpstr>PowerPoint Presentation</vt:lpstr>
      <vt:lpstr>PowerPoint Presentation</vt:lpstr>
      <vt:lpstr>PowerPoint Presentation</vt:lpstr>
      <vt:lpstr>The mine field</vt:lpstr>
      <vt:lpstr>The mine field</vt:lpstr>
      <vt:lpstr>Is it a cleft?</vt:lpstr>
      <vt:lpstr>PowerPoint Presentation</vt:lpstr>
      <vt:lpstr>PowerPoint Presentation</vt:lpstr>
      <vt:lpstr>PowerPoint Presentation</vt:lpstr>
      <vt:lpstr>PowerPoint Presentation</vt:lpstr>
      <vt:lpstr>The mine field</vt:lpstr>
      <vt:lpstr>The mine field</vt:lpstr>
      <vt:lpstr>Is it a focus projection?</vt:lpstr>
      <vt:lpstr>The mine field</vt:lpstr>
      <vt:lpstr>PowerPoint Presentation</vt:lpstr>
      <vt:lpstr>The mine field</vt:lpstr>
      <vt:lpstr>PowerPoint Presentation</vt:lpstr>
      <vt:lpstr>The mine field</vt:lpstr>
      <vt:lpstr>PowerPoint Presentation</vt:lpstr>
      <vt:lpstr>PowerPoint Presentation</vt:lpstr>
      <vt:lpstr>The mine field</vt:lpstr>
      <vt:lpstr>PowerPoint Presentation</vt:lpstr>
      <vt:lpstr>PowerPoint Presentation</vt:lpstr>
      <vt:lpstr>The mine field</vt:lpstr>
      <vt:lpstr>The map of the mine field</vt:lpstr>
      <vt:lpstr>Summary</vt:lpstr>
      <vt:lpstr>Next steps</vt:lpstr>
      <vt:lpstr>Thanks!</vt:lpstr>
      <vt:lpstr>English pseudocleft and topic-focus mapping</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we found is (not just) a focus construction</dc:title>
  <dc:creator>Jenneke van der Wal</dc:creator>
  <cp:lastModifiedBy>Jenneke van der Wal</cp:lastModifiedBy>
  <cp:revision>109</cp:revision>
  <cp:lastPrinted>2020-05-26T12:30:10Z</cp:lastPrinted>
  <dcterms:created xsi:type="dcterms:W3CDTF">2020-05-22T12:04:25Z</dcterms:created>
  <dcterms:modified xsi:type="dcterms:W3CDTF">2020-05-26T16:51:19Z</dcterms:modified>
</cp:coreProperties>
</file>